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9" r:id="rId7"/>
    <p:sldId id="270" r:id="rId8"/>
    <p:sldId id="262" r:id="rId9"/>
    <p:sldId id="268" r:id="rId10"/>
    <p:sldId id="263" r:id="rId11"/>
    <p:sldId id="264" r:id="rId12"/>
    <p:sldId id="266" r:id="rId13"/>
    <p:sldId id="26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FE7"/>
    <a:srgbClr val="FAFAFA"/>
    <a:srgbClr val="001A46"/>
    <a:srgbClr val="222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4"/>
    <p:restoredTop sz="94720"/>
  </p:normalViewPr>
  <p:slideViewPr>
    <p:cSldViewPr snapToGrid="0" snapToObjects="1">
      <p:cViewPr varScale="1">
        <p:scale>
          <a:sx n="102" d="100"/>
          <a:sy n="102" d="100"/>
        </p:scale>
        <p:origin x="107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D483-77C5-A442-AB45-D6712CF0ED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56D2312-084F-8E42-88ED-BC6963A5E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8E0D2C-8EF0-5D4A-A9EF-4391597DBB77}"/>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E93EA541-FB20-5843-AF4B-A99F13A98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04DC1-0D95-484E-8F09-168EB0F2135A}"/>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45140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22C-337E-414B-AD24-6D2FF0A2B8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87537C-DC46-3D45-B33F-750A532D15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756268-AAE8-B64A-A270-8DA848F724D3}"/>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D3D9D1E9-2456-144F-B18E-48EC8AFC4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BC04F-F652-DE47-B887-0450BBC752FA}"/>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385720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63924-BFEA-4741-8DA3-130F007BFD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F5E12F-B760-884F-B1AF-45329621822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706C71-C7A4-F540-AD07-75F826424DA6}"/>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DDA277D4-BD1B-2E4F-B271-1B32CD131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E984-3B19-A04E-9ABE-13819990C1B4}"/>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422294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CE02-B24B-3D43-AF3B-AB59B0C962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955F24-E670-1944-9DA4-F98F94EFB3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D1C252-7DDE-A942-8B50-CE3EF95B8672}"/>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210F4FE1-C2E5-5945-B270-1B585E629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0379-7D4D-2346-8A18-B26FCBF3C4FA}"/>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169288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1294-E59A-2647-B502-3BD68CE6AD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E41E65-60C9-B146-AA2C-19ECC4B36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FFF303-D027-A943-8196-684C63D783CA}"/>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4AE1F76E-61CA-FA44-BAD5-F4F24AA41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B96A7-8106-C540-B022-9FE6C132C324}"/>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170506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6B5F-1076-C84C-AF12-EE01B7686F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6F3A3F-AA7E-F04B-BDB6-1BB0C9093A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677B8BD-E3FB-214E-85DE-918390A8F7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F5CDCA-BFA2-094D-918C-1DC8F54EF93B}"/>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6" name="Footer Placeholder 5">
            <a:extLst>
              <a:ext uri="{FF2B5EF4-FFF2-40B4-BE49-F238E27FC236}">
                <a16:creationId xmlns:a16="http://schemas.microsoft.com/office/drawing/2014/main" id="{3AC14573-5CBC-6F47-AFAD-6AF1EABE5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6FE32-0429-CE42-B17E-D0E23A379C2B}"/>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2388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8C01-FF29-B345-B7FD-9B4CE717BD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659303-5D18-A641-A93F-C837835CE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397500-5FE8-1B41-AB6B-74831BFCFE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66841B-5E94-0F4E-AC34-F23C45293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2008E8-5504-304D-8DB9-C71318691C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0FC6F84-1800-3B4B-965B-FE90B78986B1}"/>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8" name="Footer Placeholder 7">
            <a:extLst>
              <a:ext uri="{FF2B5EF4-FFF2-40B4-BE49-F238E27FC236}">
                <a16:creationId xmlns:a16="http://schemas.microsoft.com/office/drawing/2014/main" id="{66641607-5332-E84C-99AD-E6EC116E92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8F4723-93BF-5947-AB57-D97B537863DB}"/>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414303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9FDC-BB08-1C40-A7A5-5A56F7C95C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62D92E-ACAC-8542-B554-547E895BADAF}"/>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4" name="Footer Placeholder 3">
            <a:extLst>
              <a:ext uri="{FF2B5EF4-FFF2-40B4-BE49-F238E27FC236}">
                <a16:creationId xmlns:a16="http://schemas.microsoft.com/office/drawing/2014/main" id="{4A2C9602-D0F9-2F42-A065-1DE51D7793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95A70C-CFAF-5845-93E5-0888A64A7CED}"/>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76384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B18A2-0247-6A40-A011-CB687007B2DD}"/>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3" name="Footer Placeholder 2">
            <a:extLst>
              <a:ext uri="{FF2B5EF4-FFF2-40B4-BE49-F238E27FC236}">
                <a16:creationId xmlns:a16="http://schemas.microsoft.com/office/drawing/2014/main" id="{F94A5071-126D-7741-94E2-6F9144F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4B2E8-FF28-594E-B66F-793176824E69}"/>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329686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38C0-88E3-334E-839A-502D688BEA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813DAF-D6D8-2346-86A7-55B211C6E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8C989F-0583-8C40-A6F8-A94599826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E263F8-13A9-0E42-A72C-7146B88E9D5A}"/>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6" name="Footer Placeholder 5">
            <a:extLst>
              <a:ext uri="{FF2B5EF4-FFF2-40B4-BE49-F238E27FC236}">
                <a16:creationId xmlns:a16="http://schemas.microsoft.com/office/drawing/2014/main" id="{5FE66B79-7F2C-A344-B2C8-5B403F6E7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3B6FB-5514-9C4E-A56D-57E7564A0091}"/>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103265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C951-EFC1-624E-9BC6-5781606D01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951CA79-8C53-0A48-948E-F5307BAE9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C6712D-9052-6D4C-B15A-D3C75AC42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503ECF-1CB0-064B-A849-4ED85D2E060E}"/>
              </a:ext>
            </a:extLst>
          </p:cNvPr>
          <p:cNvSpPr>
            <a:spLocks noGrp="1"/>
          </p:cNvSpPr>
          <p:nvPr>
            <p:ph type="dt" sz="half" idx="10"/>
          </p:nvPr>
        </p:nvSpPr>
        <p:spPr/>
        <p:txBody>
          <a:bodyPr/>
          <a:lstStyle/>
          <a:p>
            <a:fld id="{BBF84FDB-2112-414D-ABE8-04399B553AE9}" type="datetimeFigureOut">
              <a:rPr lang="en-US" smtClean="0"/>
              <a:t>7/28/21</a:t>
            </a:fld>
            <a:endParaRPr lang="en-US"/>
          </a:p>
        </p:txBody>
      </p:sp>
      <p:sp>
        <p:nvSpPr>
          <p:cNvPr id="6" name="Footer Placeholder 5">
            <a:extLst>
              <a:ext uri="{FF2B5EF4-FFF2-40B4-BE49-F238E27FC236}">
                <a16:creationId xmlns:a16="http://schemas.microsoft.com/office/drawing/2014/main" id="{6F50129C-7A17-0347-93BB-97C0DFCFB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6FB9-08CB-7241-BDB2-3DFC7C14A789}"/>
              </a:ext>
            </a:extLst>
          </p:cNvPr>
          <p:cNvSpPr>
            <a:spLocks noGrp="1"/>
          </p:cNvSpPr>
          <p:nvPr>
            <p:ph type="sldNum" sz="quarter" idx="12"/>
          </p:nvPr>
        </p:nvSpPr>
        <p:spPr/>
        <p:txBody>
          <a:bodyPr/>
          <a:lstStyle/>
          <a:p>
            <a:fld id="{7DD9683F-A2E9-BB4E-A0C4-B626311D8036}" type="slidenum">
              <a:rPr lang="en-US" smtClean="0"/>
              <a:t>‹#›</a:t>
            </a:fld>
            <a:endParaRPr lang="en-US"/>
          </a:p>
        </p:txBody>
      </p:sp>
    </p:spTree>
    <p:extLst>
      <p:ext uri="{BB962C8B-B14F-4D97-AF65-F5344CB8AC3E}">
        <p14:creationId xmlns:p14="http://schemas.microsoft.com/office/powerpoint/2010/main" val="134796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DEAB3-7C8D-2A48-9C03-AA57F995E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484181-14CE-5D4C-B401-F1EBBADFF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3A8D5E-603E-B549-B023-EE5C4999D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84FDB-2112-414D-ABE8-04399B553AE9}" type="datetimeFigureOut">
              <a:rPr lang="en-US" smtClean="0"/>
              <a:t>7/28/21</a:t>
            </a:fld>
            <a:endParaRPr lang="en-US"/>
          </a:p>
        </p:txBody>
      </p:sp>
      <p:sp>
        <p:nvSpPr>
          <p:cNvPr id="5" name="Footer Placeholder 4">
            <a:extLst>
              <a:ext uri="{FF2B5EF4-FFF2-40B4-BE49-F238E27FC236}">
                <a16:creationId xmlns:a16="http://schemas.microsoft.com/office/drawing/2014/main" id="{CCA0AA1E-723A-BE45-91EB-59AF538A8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4C866-A67C-D54E-A4A5-B18267A64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9683F-A2E9-BB4E-A0C4-B626311D8036}" type="slidenum">
              <a:rPr lang="en-US" smtClean="0"/>
              <a:t>‹#›</a:t>
            </a:fld>
            <a:endParaRPr lang="en-US"/>
          </a:p>
        </p:txBody>
      </p:sp>
    </p:spTree>
    <p:extLst>
      <p:ext uri="{BB962C8B-B14F-4D97-AF65-F5344CB8AC3E}">
        <p14:creationId xmlns:p14="http://schemas.microsoft.com/office/powerpoint/2010/main" val="81895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EEAB-5CED-C742-8259-97BAF9583212}"/>
              </a:ext>
            </a:extLst>
          </p:cNvPr>
          <p:cNvSpPr>
            <a:spLocks noGrp="1"/>
          </p:cNvSpPr>
          <p:nvPr>
            <p:ph type="ctrTitle"/>
          </p:nvPr>
        </p:nvSpPr>
        <p:spPr>
          <a:xfrm>
            <a:off x="1524000" y="1139295"/>
            <a:ext cx="9144000" cy="2535237"/>
          </a:xfrm>
          <a:noFill/>
        </p:spPr>
        <p:txBody>
          <a:bodyPr/>
          <a:lstStyle/>
          <a:p>
            <a:pPr rtl="1"/>
            <a:r>
              <a:rPr lang="ar-KW" b="1" dirty="0">
                <a:ea typeface="AlSharkTitle" panose="020B0800040000020004" pitchFamily="34" charset="-78"/>
                <a:cs typeface="Calibri" panose="020F0502020204030204" pitchFamily="34" charset="0"/>
              </a:rPr>
              <a:t>سيادة القانون في التعليم وتعزيز النزاهة </a:t>
            </a:r>
            <a:endParaRPr lang="en-US" b="1" dirty="0">
              <a:ea typeface="AlSharkTitle" panose="020B0800040000020004" pitchFamily="34" charset="-78"/>
              <a:cs typeface="Calibri" panose="020F0502020204030204" pitchFamily="34" charset="0"/>
            </a:endParaRPr>
          </a:p>
        </p:txBody>
      </p:sp>
      <p:sp>
        <p:nvSpPr>
          <p:cNvPr id="3" name="Subtitle 2">
            <a:extLst>
              <a:ext uri="{FF2B5EF4-FFF2-40B4-BE49-F238E27FC236}">
                <a16:creationId xmlns:a16="http://schemas.microsoft.com/office/drawing/2014/main" id="{24F9BD00-BBB8-1E4A-8447-0BEB60A9CD4D}"/>
              </a:ext>
            </a:extLst>
          </p:cNvPr>
          <p:cNvSpPr>
            <a:spLocks noGrp="1"/>
          </p:cNvSpPr>
          <p:nvPr>
            <p:ph type="subTitle" idx="1"/>
          </p:nvPr>
        </p:nvSpPr>
        <p:spPr>
          <a:xfrm>
            <a:off x="1524000" y="4215340"/>
            <a:ext cx="9144000" cy="2248090"/>
          </a:xfrm>
          <a:noFill/>
        </p:spPr>
        <p:txBody>
          <a:bodyPr>
            <a:normAutofit/>
          </a:bodyPr>
          <a:lstStyle/>
          <a:p>
            <a:pPr marL="0" indent="0" algn="ctr" defTabSz="914400" rtl="1" eaLnBrk="1" latinLnBrk="0" hangingPunct="1">
              <a:lnSpc>
                <a:spcPct val="90000"/>
              </a:lnSpc>
              <a:spcBef>
                <a:spcPts val="1000"/>
              </a:spcBef>
              <a:buFont typeface="Arial" panose="020B0604020202020204" pitchFamily="34" charset="0"/>
              <a:buNone/>
            </a:pPr>
            <a:r>
              <a:rPr lang="ar-SA" dirty="0">
                <a:latin typeface="Calibri" panose="020F0502020204030204" pitchFamily="34" charset="0"/>
                <a:cs typeface="Calibri" panose="020F0502020204030204" pitchFamily="34" charset="0"/>
              </a:rPr>
              <a:t>د. خالد المسعي</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الرشيدي</a:t>
            </a:r>
          </a:p>
          <a:p>
            <a:pPr marL="0" indent="0" algn="ctr" defTabSz="914400" rtl="1" eaLnBrk="1" latinLnBrk="0" hangingPunct="1">
              <a:lnSpc>
                <a:spcPct val="90000"/>
              </a:lnSpc>
              <a:spcBef>
                <a:spcPts val="1000"/>
              </a:spcBef>
              <a:buFont typeface="Arial" panose="020B0604020202020204" pitchFamily="34" charset="0"/>
              <a:buNone/>
            </a:pPr>
            <a:endParaRPr lang="ar-SA" dirty="0">
              <a:latin typeface="Calibri" panose="020F0502020204030204" pitchFamily="34" charset="0"/>
              <a:cs typeface="Calibri" panose="020F0502020204030204" pitchFamily="34" charset="0"/>
            </a:endParaRPr>
          </a:p>
          <a:p>
            <a:pPr rtl="1"/>
            <a:r>
              <a:rPr lang="ar-SA" dirty="0">
                <a:latin typeface="Calibri" panose="020F0502020204030204" pitchFamily="34" charset="0"/>
                <a:cs typeface="Calibri" panose="020F0502020204030204" pitchFamily="34" charset="0"/>
              </a:rPr>
              <a:t>نادي نزاهة الصيفي الثالث</a:t>
            </a:r>
          </a:p>
          <a:p>
            <a:pPr rtl="1"/>
            <a:r>
              <a:rPr lang="ar-SA" dirty="0">
                <a:latin typeface="Calibri" panose="020F0502020204030204" pitchFamily="34" charset="0"/>
                <a:cs typeface="Calibri" panose="020F0502020204030204" pitchFamily="34" charset="0"/>
              </a:rPr>
              <a:t>(نزاهة التعليم.. وتعليم النزاهة) </a:t>
            </a:r>
          </a:p>
          <a:p>
            <a:pPr rtl="1"/>
            <a:r>
              <a:rPr lang="ar-SA" dirty="0">
                <a:latin typeface="Calibri" panose="020F0502020204030204" pitchFamily="34" charset="0"/>
                <a:cs typeface="Calibri" panose="020F0502020204030204" pitchFamily="34" charset="0"/>
              </a:rPr>
              <a:t>2021</a:t>
            </a:r>
          </a:p>
        </p:txBody>
      </p:sp>
      <p:pic>
        <p:nvPicPr>
          <p:cNvPr id="6" name="Picture 5" descr="A picture containing drawing&#10;&#10;Description automatically generated">
            <a:extLst>
              <a:ext uri="{FF2B5EF4-FFF2-40B4-BE49-F238E27FC236}">
                <a16:creationId xmlns:a16="http://schemas.microsoft.com/office/drawing/2014/main" id="{E387A1BF-D918-8945-8A83-97F46DD002F9}"/>
              </a:ext>
            </a:extLst>
          </p:cNvPr>
          <p:cNvPicPr>
            <a:picLocks noChangeAspect="1"/>
          </p:cNvPicPr>
          <p:nvPr/>
        </p:nvPicPr>
        <p:blipFill>
          <a:blip r:embed="rId2"/>
          <a:stretch>
            <a:fillRect/>
          </a:stretch>
        </p:blipFill>
        <p:spPr>
          <a:xfrm>
            <a:off x="254000" y="178859"/>
            <a:ext cx="2794000" cy="965200"/>
          </a:xfrm>
          <a:prstGeom prst="rect">
            <a:avLst/>
          </a:prstGeom>
        </p:spPr>
      </p:pic>
    </p:spTree>
    <p:extLst>
      <p:ext uri="{BB962C8B-B14F-4D97-AF65-F5344CB8AC3E}">
        <p14:creationId xmlns:p14="http://schemas.microsoft.com/office/powerpoint/2010/main" val="73888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normAutofit/>
          </a:bodyPr>
          <a:lstStyle/>
          <a:p>
            <a:pPr algn="r" rtl="1"/>
            <a:r>
              <a:rPr lang="ar-SA" dirty="0">
                <a:latin typeface="Calibri" panose="020F0502020204030204" pitchFamily="34" charset="0"/>
                <a:cs typeface="Calibri" panose="020F0502020204030204" pitchFamily="34" charset="0"/>
              </a:rPr>
              <a:t>ثالثا – التقرير المشترك بين </a:t>
            </a:r>
            <a:r>
              <a:rPr lang="en-GB" dirty="0">
                <a:latin typeface="Calibri" panose="020F0502020204030204" pitchFamily="34" charset="0"/>
                <a:cs typeface="Calibri" panose="020F0502020204030204" pitchFamily="34" charset="0"/>
              </a:rPr>
              <a:t>UNESCO</a:t>
            </a:r>
            <a:r>
              <a:rPr lang="ar-SA" dirty="0">
                <a:latin typeface="Calibri" panose="020F0502020204030204" pitchFamily="34" charset="0"/>
                <a:cs typeface="Calibri" panose="020F0502020204030204" pitchFamily="34" charset="0"/>
              </a:rPr>
              <a:t> و</a:t>
            </a:r>
            <a:r>
              <a:rPr lang="en-GB" dirty="0">
                <a:latin typeface="Calibri" panose="020F0502020204030204" pitchFamily="34" charset="0"/>
                <a:cs typeface="Calibri" panose="020F0502020204030204" pitchFamily="34" charset="0"/>
              </a:rPr>
              <a:t>UNODC</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algn="r" rtl="1"/>
            <a:r>
              <a:rPr lang="ar-SA" sz="3200" dirty="0">
                <a:latin typeface="Calibri" panose="020F0502020204030204" pitchFamily="34" charset="0"/>
                <a:cs typeface="Calibri" panose="020F0502020204030204" pitchFamily="34" charset="0"/>
              </a:rPr>
              <a:t>التقرير المشترك في ٢٠١٩ بين منظمة الأمم المتحدة			 للتربية والعلم والثقافة </a:t>
            </a:r>
            <a:r>
              <a:rPr lang="en-GB" sz="3200" dirty="0">
                <a:solidFill>
                  <a:srgbClr val="C00000"/>
                </a:solidFill>
                <a:latin typeface="Calibri" panose="020F0502020204030204" pitchFamily="34" charset="0"/>
                <a:cs typeface="Calibri" panose="020F0502020204030204" pitchFamily="34" charset="0"/>
              </a:rPr>
              <a:t>UNESCO</a:t>
            </a:r>
            <a:r>
              <a:rPr lang="ar-SA" sz="3200" dirty="0">
                <a:latin typeface="Calibri" panose="020F0502020204030204" pitchFamily="34" charset="0"/>
                <a:cs typeface="Calibri" panose="020F0502020204030204" pitchFamily="34" charset="0"/>
              </a:rPr>
              <a:t> ومكتب الأمم المتحدة		 المعني بالمخدرات والجريمة </a:t>
            </a:r>
            <a:r>
              <a:rPr lang="en-GB" sz="3200" dirty="0">
                <a:solidFill>
                  <a:srgbClr val="C00000"/>
                </a:solidFill>
                <a:latin typeface="Calibri" panose="020F0502020204030204" pitchFamily="34" charset="0"/>
                <a:cs typeface="Calibri" panose="020F0502020204030204" pitchFamily="34" charset="0"/>
              </a:rPr>
              <a:t>UNODC</a:t>
            </a:r>
            <a:r>
              <a:rPr lang="en-GB" sz="3200" dirty="0">
                <a:latin typeface="Calibri" panose="020F0502020204030204" pitchFamily="34" charset="0"/>
                <a:cs typeface="Calibri" panose="020F0502020204030204" pitchFamily="34" charset="0"/>
              </a:rPr>
              <a:t> </a:t>
            </a:r>
            <a:r>
              <a:rPr lang="ar-SA" sz="3200" dirty="0">
                <a:latin typeface="Calibri" panose="020F0502020204030204" pitchFamily="34" charset="0"/>
                <a:cs typeface="Calibri" panose="020F0502020204030204" pitchFamily="34" charset="0"/>
              </a:rPr>
              <a:t>:</a:t>
            </a:r>
            <a:endParaRPr lang="en-GB" sz="3200" dirty="0">
              <a:latin typeface="Calibri" panose="020F0502020204030204" pitchFamily="34" charset="0"/>
              <a:cs typeface="Calibri" panose="020F0502020204030204" pitchFamily="34" charset="0"/>
            </a:endParaRPr>
          </a:p>
          <a:p>
            <a:pPr lvl="1" algn="r" rtl="1"/>
            <a:r>
              <a:rPr lang="ar-SA" sz="28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a:t>
            </a:r>
            <a:r>
              <a:rPr lang="ar-SA" sz="2800" dirty="0">
                <a:solidFill>
                  <a:schemeClr val="tx1">
                    <a:lumMod val="50000"/>
                    <a:lumOff val="50000"/>
                  </a:schemeClr>
                </a:solidFill>
                <a:latin typeface="Calibri" panose="020F0502020204030204" pitchFamily="34" charset="0"/>
                <a:cs typeface="Calibri" panose="020F0502020204030204" pitchFamily="34" charset="0"/>
              </a:rPr>
              <a:t>تعزيز سيادة القانون من خلال التعليم: دليل إرشادي			 لصنّـاع القرار</a:t>
            </a:r>
            <a:r>
              <a:rPr lang="en-GB" sz="2800" dirty="0">
                <a:latin typeface="Calibri" panose="020F0502020204030204" pitchFamily="34" charset="0"/>
                <a:cs typeface="Calibri" panose="020F0502020204030204" pitchFamily="34" charset="0"/>
              </a:rPr>
              <a:t>’</a:t>
            </a:r>
            <a:endParaRPr lang="ar-SA" sz="2800" dirty="0">
              <a:latin typeface="Calibri" panose="020F0502020204030204" pitchFamily="34" charset="0"/>
              <a:cs typeface="Calibri" panose="020F0502020204030204" pitchFamily="34" charset="0"/>
            </a:endParaRPr>
          </a:p>
          <a:p>
            <a:pPr lvl="1" algn="r" rtl="1"/>
            <a:r>
              <a:rPr lang="en-GB" sz="2800" dirty="0">
                <a:latin typeface="Calibri" panose="020F0502020204030204" pitchFamily="34" charset="0"/>
                <a:cs typeface="Calibri" panose="020F0502020204030204" pitchFamily="34" charset="0"/>
              </a:rPr>
              <a:t>‘</a:t>
            </a:r>
            <a:r>
              <a:rPr lang="en-GB" sz="2800" dirty="0">
                <a:solidFill>
                  <a:schemeClr val="tx1">
                    <a:lumMod val="50000"/>
                    <a:lumOff val="50000"/>
                  </a:schemeClr>
                </a:solidFill>
                <a:latin typeface="Calibri" panose="020F0502020204030204" pitchFamily="34" charset="0"/>
                <a:cs typeface="Calibri" panose="020F0502020204030204" pitchFamily="34" charset="0"/>
              </a:rPr>
              <a:t>Strengthening the rule of law </a:t>
            </a:r>
            <a:r>
              <a:rPr lang="ar-SA" sz="2800" dirty="0">
                <a:solidFill>
                  <a:schemeClr val="tx1">
                    <a:lumMod val="50000"/>
                    <a:lumOff val="50000"/>
                  </a:schemeClr>
                </a:solidFill>
                <a:latin typeface="Calibri" panose="020F0502020204030204" pitchFamily="34" charset="0"/>
                <a:cs typeface="Calibri" panose="020F0502020204030204" pitchFamily="34" charset="0"/>
              </a:rPr>
              <a:t>			</a:t>
            </a:r>
            <a:r>
              <a:rPr lang="en-GB" sz="2800" dirty="0">
                <a:solidFill>
                  <a:schemeClr val="tx1">
                    <a:lumMod val="50000"/>
                    <a:lumOff val="50000"/>
                  </a:schemeClr>
                </a:solidFill>
                <a:latin typeface="Calibri" panose="020F0502020204030204" pitchFamily="34" charset="0"/>
                <a:cs typeface="Calibri" panose="020F0502020204030204" pitchFamily="34" charset="0"/>
              </a:rPr>
              <a:t>through education: A guide for policymakers</a:t>
            </a:r>
            <a:r>
              <a:rPr lang="en-GB" sz="2800" dirty="0">
                <a:latin typeface="Calibri" panose="020F0502020204030204" pitchFamily="34" charset="0"/>
                <a:cs typeface="Calibri" panose="020F0502020204030204" pitchFamily="34" charset="0"/>
              </a:rPr>
              <a:t>’</a:t>
            </a:r>
            <a:endParaRPr lang="ar-SA" sz="2800" dirty="0">
              <a:latin typeface="Calibri" panose="020F0502020204030204" pitchFamily="34" charset="0"/>
              <a:cs typeface="Calibri" panose="020F0502020204030204" pitchFamily="34" charset="0"/>
            </a:endParaRPr>
          </a:p>
          <a:p>
            <a:pPr lvl="1" algn="r" rtl="1"/>
            <a:r>
              <a:rPr lang="ar-SA" sz="2800" dirty="0">
                <a:solidFill>
                  <a:schemeClr val="tx1">
                    <a:lumMod val="50000"/>
                    <a:lumOff val="50000"/>
                  </a:schemeClr>
                </a:solidFill>
                <a:latin typeface="Calibri" panose="020F0502020204030204" pitchFamily="34" charset="0"/>
                <a:cs typeface="Calibri" panose="020F0502020204030204" pitchFamily="34" charset="0"/>
              </a:rPr>
              <a:t>في اطار البرنامج العالمي لتنفيذ اعلان الدوحة					 </a:t>
            </a:r>
            <a:r>
              <a:rPr lang="en-GB" sz="2800" dirty="0">
                <a:solidFill>
                  <a:srgbClr val="C00000"/>
                </a:solidFill>
                <a:latin typeface="Calibri" panose="020F0502020204030204" pitchFamily="34" charset="0"/>
                <a:cs typeface="Calibri" panose="020F0502020204030204" pitchFamily="34" charset="0"/>
              </a:rPr>
              <a:t>Doha Declaration</a:t>
            </a:r>
            <a:endParaRPr lang="ar-SA" sz="3200" dirty="0">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08444" y="677333"/>
            <a:ext cx="184731" cy="369332"/>
          </a:xfrm>
          <a:prstGeom prst="rect">
            <a:avLst/>
          </a:prstGeom>
          <a:noFill/>
        </p:spPr>
        <p:txBody>
          <a:bodyPr wrap="none" rtlCol="0">
            <a:spAutoFit/>
          </a:bodyPr>
          <a:lstStyle/>
          <a:p>
            <a:pPr marL="0" algn="r" defTabSz="914400" rtl="1" eaLnBrk="1" latinLnBrk="0" hangingPunct="1"/>
            <a:endParaRPr lang="en-US"/>
          </a:p>
        </p:txBody>
      </p:sp>
      <p:pic>
        <p:nvPicPr>
          <p:cNvPr id="7" name="Picture 6" descr="A picture containing diagram&#10;&#10;Description automatically generated">
            <a:extLst>
              <a:ext uri="{FF2B5EF4-FFF2-40B4-BE49-F238E27FC236}">
                <a16:creationId xmlns:a16="http://schemas.microsoft.com/office/drawing/2014/main" id="{2072409E-0D69-5B47-AE33-3F4E4494315B}"/>
              </a:ext>
            </a:extLst>
          </p:cNvPr>
          <p:cNvPicPr>
            <a:picLocks noChangeAspect="1"/>
          </p:cNvPicPr>
          <p:nvPr/>
        </p:nvPicPr>
        <p:blipFill>
          <a:blip r:embed="rId3"/>
          <a:stretch>
            <a:fillRect/>
          </a:stretch>
        </p:blipFill>
        <p:spPr>
          <a:xfrm>
            <a:off x="383825" y="1825625"/>
            <a:ext cx="3724080" cy="4722512"/>
          </a:xfrm>
          <a:prstGeom prst="rect">
            <a:avLst/>
          </a:prstGeom>
        </p:spPr>
      </p:pic>
    </p:spTree>
    <p:extLst>
      <p:ext uri="{BB962C8B-B14F-4D97-AF65-F5344CB8AC3E}">
        <p14:creationId xmlns:p14="http://schemas.microsoft.com/office/powerpoint/2010/main" val="286747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rtl="1"/>
            <a:r>
              <a:rPr lang="ar-SA" dirty="0">
                <a:latin typeface="Calibri" panose="020F0502020204030204" pitchFamily="34" charset="0"/>
                <a:cs typeface="Calibri" panose="020F0502020204030204" pitchFamily="34" charset="0"/>
              </a:rPr>
              <a:t>تابع – التقرير المشترك بين </a:t>
            </a:r>
            <a:r>
              <a:rPr lang="en-GB" dirty="0">
                <a:latin typeface="Calibri" panose="020F0502020204030204" pitchFamily="34" charset="0"/>
                <a:cs typeface="Calibri" panose="020F0502020204030204" pitchFamily="34" charset="0"/>
              </a:rPr>
              <a:t>UNESCO</a:t>
            </a:r>
            <a:r>
              <a:rPr lang="ar-SA" dirty="0">
                <a:latin typeface="Calibri" panose="020F0502020204030204" pitchFamily="34" charset="0"/>
                <a:cs typeface="Calibri" panose="020F0502020204030204" pitchFamily="34" charset="0"/>
              </a:rPr>
              <a:t> و</a:t>
            </a:r>
            <a:r>
              <a:rPr lang="en-GB" dirty="0">
                <a:latin typeface="Calibri" panose="020F0502020204030204" pitchFamily="34" charset="0"/>
                <a:cs typeface="Calibri" panose="020F0502020204030204" pitchFamily="34" charset="0"/>
              </a:rPr>
              <a:t>UNODC</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838200" y="1825624"/>
            <a:ext cx="10515600" cy="4676775"/>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b="1" dirty="0">
                <a:solidFill>
                  <a:srgbClr val="C00000"/>
                </a:solidFill>
                <a:latin typeface="Calibri" panose="020F0502020204030204" pitchFamily="34" charset="0"/>
                <a:cs typeface="Calibri" panose="020F0502020204030204" pitchFamily="34" charset="0"/>
              </a:rPr>
              <a:t>بشكل عام:</a:t>
            </a:r>
            <a:r>
              <a:rPr lang="ar-SA" dirty="0">
                <a:latin typeface="Calibri" panose="020F0502020204030204" pitchFamily="34" charset="0"/>
                <a:cs typeface="Calibri" panose="020F0502020204030204" pitchFamily="34" charset="0"/>
              </a:rPr>
              <a:t> نقص في الفهم قبل المختصين في مجال التعليم</a:t>
            </a: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هناك وعي كبير نسبيا بعلاقة التعليم بالقضايا الأخرى المعاصرة </a:t>
            </a:r>
          </a:p>
          <a:p>
            <a:pPr lvl="2"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مثال: التعليم والفساد </a:t>
            </a:r>
            <a:endParaRPr lang="en-GB" dirty="0"/>
          </a:p>
          <a:p>
            <a:r>
              <a:rPr lang="en-GB" sz="2000" dirty="0">
                <a:solidFill>
                  <a:schemeClr val="tx1">
                    <a:lumMod val="50000"/>
                    <a:lumOff val="50000"/>
                  </a:schemeClr>
                </a:solidFill>
                <a:latin typeface="Calibri" panose="020F0502020204030204" pitchFamily="34" charset="0"/>
                <a:cs typeface="Calibri" panose="020F0502020204030204" pitchFamily="34" charset="0"/>
              </a:rPr>
              <a:t>e.g. Guidelines for the Design and Effective Use of Teacher Codes of Conduct (Poisson,</a:t>
            </a:r>
            <a:r>
              <a:rPr lang="ar-SA" sz="2000" dirty="0">
                <a:solidFill>
                  <a:schemeClr val="tx1">
                    <a:lumMod val="50000"/>
                    <a:lumOff val="50000"/>
                  </a:schemeClr>
                </a:solidFill>
                <a:latin typeface="Calibri" panose="020F0502020204030204" pitchFamily="34" charset="0"/>
                <a:cs typeface="Calibri" panose="020F0502020204030204" pitchFamily="34" charset="0"/>
              </a:rPr>
              <a:t> </a:t>
            </a:r>
            <a:r>
              <a:rPr lang="en-GB" sz="2000" dirty="0">
                <a:solidFill>
                  <a:schemeClr val="tx1">
                    <a:lumMod val="50000"/>
                    <a:lumOff val="50000"/>
                  </a:schemeClr>
                </a:solidFill>
                <a:latin typeface="Calibri" panose="020F0502020204030204" pitchFamily="34" charset="0"/>
                <a:cs typeface="Calibri" panose="020F0502020204030204" pitchFamily="34" charset="0"/>
              </a:rPr>
              <a:t>UNESCO-IIEP, 2009) - UNESCO-IIEP publications under the Ethics and corruption in education series (UNESCO-IIEP,</a:t>
            </a:r>
            <a:r>
              <a:rPr lang="ar-SA" sz="2000" dirty="0">
                <a:solidFill>
                  <a:schemeClr val="tx1">
                    <a:lumMod val="50000"/>
                    <a:lumOff val="50000"/>
                  </a:schemeClr>
                </a:solidFill>
                <a:latin typeface="Calibri" panose="020F0502020204030204" pitchFamily="34" charset="0"/>
                <a:cs typeface="Calibri" panose="020F0502020204030204" pitchFamily="34" charset="0"/>
              </a:rPr>
              <a:t> </a:t>
            </a:r>
            <a:r>
              <a:rPr lang="en-GB" sz="2000" dirty="0">
                <a:solidFill>
                  <a:schemeClr val="tx1">
                    <a:lumMod val="50000"/>
                    <a:lumOff val="50000"/>
                  </a:schemeClr>
                </a:solidFill>
                <a:latin typeface="Calibri" panose="020F0502020204030204" pitchFamily="34" charset="0"/>
                <a:cs typeface="Calibri" panose="020F0502020204030204" pitchFamily="34" charset="0"/>
              </a:rPr>
              <a:t>2018)</a:t>
            </a:r>
            <a:endParaRPr lang="ar-SA" dirty="0">
              <a:solidFill>
                <a:schemeClr val="tx1">
                  <a:lumMod val="50000"/>
                  <a:lumOff val="50000"/>
                </a:schemeClr>
              </a:solidFill>
              <a:latin typeface="Calibri" panose="020F0502020204030204" pitchFamily="34" charset="0"/>
              <a:cs typeface="Calibri" panose="020F0502020204030204" pitchFamily="34" charset="0"/>
            </a:endParaRP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ماذا عن الكويت؟</a:t>
            </a:r>
            <a:endParaRPr lang="en-GB" dirty="0">
              <a:solidFill>
                <a:schemeClr val="tx1">
                  <a:lumMod val="50000"/>
                  <a:lumOff val="50000"/>
                </a:schemeClr>
              </a:solidFill>
              <a:latin typeface="Calibri" panose="020F0502020204030204" pitchFamily="34" charset="0"/>
              <a:cs typeface="Calibri" panose="020F0502020204030204" pitchFamily="34" charset="0"/>
            </a:endParaRPr>
          </a:p>
          <a:p>
            <a:pPr algn="r" rtl="1"/>
            <a:r>
              <a:rPr lang="ar-SA" dirty="0">
                <a:latin typeface="Calibri" panose="020F0502020204030204" pitchFamily="34" charset="0"/>
                <a:cs typeface="Calibri" panose="020F0502020204030204" pitchFamily="34" charset="0"/>
              </a:rPr>
              <a:t>كيف يمكن للتعليم أن يعزز من قيمة سيادة القانون؟</a:t>
            </a:r>
          </a:p>
          <a:p>
            <a:pPr lvl="1" algn="r" rtl="1"/>
            <a:r>
              <a:rPr lang="en-GB" dirty="0">
                <a:solidFill>
                  <a:schemeClr val="tx1">
                    <a:lumMod val="50000"/>
                    <a:lumOff val="50000"/>
                  </a:schemeClr>
                </a:solidFill>
                <a:latin typeface="Calibri" panose="020F0502020204030204" pitchFamily="34" charset="0"/>
                <a:cs typeface="Calibri" panose="020F0502020204030204" pitchFamily="34" charset="0"/>
              </a:rPr>
              <a:t>‘</a:t>
            </a:r>
            <a:r>
              <a:rPr lang="ar-SA" dirty="0">
                <a:solidFill>
                  <a:schemeClr val="tx1">
                    <a:lumMod val="50000"/>
                    <a:lumOff val="50000"/>
                  </a:schemeClr>
                </a:solidFill>
                <a:latin typeface="Calibri" panose="020F0502020204030204" pitchFamily="34" charset="0"/>
                <a:cs typeface="Calibri" panose="020F0502020204030204" pitchFamily="34" charset="0"/>
              </a:rPr>
              <a:t>التعليم يلعب دور كبير في نقل القيم الاجتماعية والاجتماعية لمجتمع ما ويضمن تطورها المستمر</a:t>
            </a:r>
            <a:r>
              <a:rPr lang="en-GB" dirty="0">
                <a:solidFill>
                  <a:schemeClr val="tx1">
                    <a:lumMod val="50000"/>
                    <a:lumOff val="50000"/>
                  </a:schemeClr>
                </a:solidFill>
                <a:latin typeface="Calibri" panose="020F0502020204030204" pitchFamily="34" charset="0"/>
                <a:cs typeface="Calibri" panose="020F0502020204030204" pitchFamily="34" charset="0"/>
              </a:rPr>
              <a:t>’</a:t>
            </a:r>
            <a:r>
              <a:rPr lang="ar-SA" dirty="0">
                <a:solidFill>
                  <a:schemeClr val="tx1">
                    <a:lumMod val="50000"/>
                    <a:lumOff val="50000"/>
                  </a:schemeClr>
                </a:solidFill>
                <a:latin typeface="Calibri" panose="020F0502020204030204" pitchFamily="34" charset="0"/>
                <a:cs typeface="Calibri" panose="020F0502020204030204" pitchFamily="34" charset="0"/>
              </a:rPr>
              <a:t> (</a:t>
            </a:r>
            <a:r>
              <a:rPr lang="en-GB" dirty="0">
                <a:solidFill>
                  <a:schemeClr val="tx1">
                    <a:lumMod val="50000"/>
                    <a:lumOff val="50000"/>
                  </a:schemeClr>
                </a:solidFill>
                <a:latin typeface="Calibri" panose="020F0502020204030204" pitchFamily="34" charset="0"/>
                <a:cs typeface="Calibri" panose="020F0502020204030204" pitchFamily="34" charset="0"/>
              </a:rPr>
              <a:t>Durkheim, 1958</a:t>
            </a:r>
            <a:r>
              <a:rPr lang="ar-SA" dirty="0">
                <a:solidFill>
                  <a:schemeClr val="tx1">
                    <a:lumMod val="50000"/>
                    <a:lumOff val="50000"/>
                  </a:schemeClr>
                </a:solidFill>
                <a:latin typeface="Calibri" panose="020F0502020204030204" pitchFamily="34" charset="0"/>
                <a:cs typeface="Calibri" panose="020F0502020204030204" pitchFamily="34" charset="0"/>
              </a:rPr>
              <a:t>)</a:t>
            </a:r>
          </a:p>
          <a:p>
            <a:pPr lvl="1" algn="r" rtl="1"/>
            <a:r>
              <a:rPr lang="ar-SA" dirty="0">
                <a:solidFill>
                  <a:schemeClr val="tx1">
                    <a:lumMod val="50000"/>
                    <a:lumOff val="50000"/>
                  </a:schemeClr>
                </a:solidFill>
                <a:latin typeface="Calibri" panose="020F0502020204030204" pitchFamily="34" charset="0"/>
                <a:cs typeface="Calibri" panose="020F0502020204030204" pitchFamily="34" charset="0"/>
              </a:rPr>
              <a:t>وفقا للتقرير المشترك محل البحث، فإن التعليم يستطيع تعزيز من قيمة سيادة القانون من خلال:</a:t>
            </a:r>
            <a:endParaRPr lang="en-GB" dirty="0">
              <a:solidFill>
                <a:schemeClr val="tx1">
                  <a:lumMod val="50000"/>
                  <a:lumOff val="50000"/>
                </a:schemeClr>
              </a:solidFill>
              <a:latin typeface="Calibri" panose="020F0502020204030204" pitchFamily="34" charset="0"/>
              <a:cs typeface="Calibri" panose="020F0502020204030204" pitchFamily="34" charset="0"/>
            </a:endParaRPr>
          </a:p>
          <a:p>
            <a:pPr lvl="1" algn="r" rtl="1"/>
            <a:endParaRPr lang="en-GB" dirty="0">
              <a:solidFill>
                <a:schemeClr val="tx1">
                  <a:lumMod val="50000"/>
                  <a:lumOff val="50000"/>
                </a:schemeClr>
              </a:solidFill>
              <a:latin typeface="Calibri" panose="020F0502020204030204" pitchFamily="34" charset="0"/>
              <a:cs typeface="Calibri" panose="020F0502020204030204" pitchFamily="34" charset="0"/>
            </a:endParaRPr>
          </a:p>
          <a:p>
            <a:pPr lvl="1" algn="r" rtl="1"/>
            <a:endParaRPr lang="ar-SA" dirty="0">
              <a:solidFill>
                <a:schemeClr val="tx1">
                  <a:lumMod val="50000"/>
                  <a:lumOff val="50000"/>
                </a:schemeClr>
              </a:solidFill>
              <a:latin typeface="Calibri" panose="020F0502020204030204" pitchFamily="34" charset="0"/>
              <a:cs typeface="Calibri" panose="020F0502020204030204" pitchFamily="34" charset="0"/>
            </a:endParaRPr>
          </a:p>
          <a:p>
            <a:pPr lvl="1" algn="r" rtl="1">
              <a:spcBef>
                <a:spcPts val="1000"/>
              </a:spcBef>
            </a:pPr>
            <a:endParaRPr lang="ar-SA"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4837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rtl="1"/>
            <a:r>
              <a:rPr lang="ar-SA" dirty="0">
                <a:latin typeface="Calibri" panose="020F0502020204030204" pitchFamily="34" charset="0"/>
                <a:cs typeface="Calibri" panose="020F0502020204030204" pitchFamily="34" charset="0"/>
              </a:rPr>
              <a:t>تابع – التقرير المشترك بين </a:t>
            </a:r>
            <a:r>
              <a:rPr lang="en-GB" dirty="0">
                <a:latin typeface="Calibri" panose="020F0502020204030204" pitchFamily="34" charset="0"/>
                <a:cs typeface="Calibri" panose="020F0502020204030204" pitchFamily="34" charset="0"/>
              </a:rPr>
              <a:t>UNESCO</a:t>
            </a:r>
            <a:r>
              <a:rPr lang="ar-SA" dirty="0">
                <a:latin typeface="Calibri" panose="020F0502020204030204" pitchFamily="34" charset="0"/>
                <a:cs typeface="Calibri" panose="020F0502020204030204" pitchFamily="34" charset="0"/>
              </a:rPr>
              <a:t> و</a:t>
            </a:r>
            <a:r>
              <a:rPr lang="en-GB" dirty="0">
                <a:latin typeface="Calibri" panose="020F0502020204030204" pitchFamily="34" charset="0"/>
                <a:cs typeface="Calibri" panose="020F0502020204030204" pitchFamily="34" charset="0"/>
              </a:rPr>
              <a:t>UNODC</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latin typeface="Calibri" panose="020F0502020204030204" pitchFamily="34" charset="0"/>
                <a:cs typeface="Calibri" panose="020F0502020204030204" pitchFamily="34" charset="0"/>
              </a:rPr>
              <a:t>أولا – المعرفة الأساسية </a:t>
            </a:r>
            <a:r>
              <a:rPr lang="en-GB" dirty="0">
                <a:solidFill>
                  <a:srgbClr val="C00000"/>
                </a:solidFill>
                <a:latin typeface="Calibri" panose="020F0502020204030204" pitchFamily="34" charset="0"/>
                <a:cs typeface="Calibri" panose="020F0502020204030204" pitchFamily="34" charset="0"/>
              </a:rPr>
              <a:t>Key Knowledge</a:t>
            </a:r>
            <a:endParaRPr lang="ar-SA" dirty="0">
              <a:solidFill>
                <a:srgbClr val="C00000"/>
              </a:solidFill>
              <a:latin typeface="Calibri" panose="020F0502020204030204" pitchFamily="34" charset="0"/>
              <a:cs typeface="Calibri" panose="020F0502020204030204" pitchFamily="34" charset="0"/>
            </a:endParaRP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مفاهيم أساسية كالثقافة الديمقراطية، سيادة القانون، ثقافة المشروعية، المواطنة الفعالة، نظام العدالة وحقوق الانسان</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latin typeface="Calibri" panose="020F0502020204030204" pitchFamily="34" charset="0"/>
                <a:cs typeface="Calibri" panose="020F0502020204030204" pitchFamily="34" charset="0"/>
              </a:rPr>
              <a:t>ثانيا – القيم والتوجهات الأساسية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 </a:t>
            </a:r>
            <a:r>
              <a:rPr lang="en-GB" dirty="0">
                <a:solidFill>
                  <a:srgbClr val="C00000"/>
                </a:solidFill>
                <a:latin typeface="Calibri" panose="020F0502020204030204" pitchFamily="34" charset="0"/>
                <a:cs typeface="Calibri" panose="020F0502020204030204" pitchFamily="34" charset="0"/>
              </a:rPr>
              <a:t>Key Values &amp; Attitudes</a:t>
            </a:r>
            <a:endParaRPr lang="ar-SA" dirty="0">
              <a:solidFill>
                <a:srgbClr val="C00000"/>
              </a:solidFill>
              <a:latin typeface="Calibri" panose="020F0502020204030204" pitchFamily="34" charset="0"/>
              <a:cs typeface="Calibri" panose="020F0502020204030204" pitchFamily="34" charset="0"/>
            </a:endParaRP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قيم مكتسبة في سياق اجتماعي وثقافي أعم</a:t>
            </a: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معاونة المتعلمين على حل مشاكل الحياة ذات الصلة بشكل استباقي</a:t>
            </a:r>
          </a:p>
          <a:p>
            <a:pPr marL="228600" indent="-228600" algn="r" defTabSz="914400" rtl="1" eaLnBrk="1" latinLnBrk="0" hangingPunct="1">
              <a:lnSpc>
                <a:spcPct val="90000"/>
              </a:lnSpc>
              <a:spcBef>
                <a:spcPts val="1000"/>
              </a:spcBef>
              <a:buFont typeface="Arial" panose="020B0604020202020204" pitchFamily="34" charset="0"/>
              <a:buChar char="•"/>
            </a:pPr>
            <a:r>
              <a:rPr lang="ar-SA" dirty="0">
                <a:latin typeface="Calibri" panose="020F0502020204030204" pitchFamily="34" charset="0"/>
                <a:cs typeface="Calibri" panose="020F0502020204030204" pitchFamily="34" charset="0"/>
              </a:rPr>
              <a:t>ثالثا – السلوكيات الأساسية </a:t>
            </a:r>
            <a:r>
              <a:rPr lang="en-GB" dirty="0">
                <a:solidFill>
                  <a:srgbClr val="C00000"/>
                </a:solidFill>
                <a:latin typeface="Calibri" panose="020F0502020204030204" pitchFamily="34" charset="0"/>
                <a:cs typeface="Calibri" panose="020F0502020204030204" pitchFamily="34" charset="0"/>
              </a:rPr>
              <a:t>Key Behaviours</a:t>
            </a:r>
            <a:endParaRPr lang="ar-SA" dirty="0">
              <a:solidFill>
                <a:srgbClr val="C00000"/>
              </a:solidFill>
              <a:latin typeface="Calibri" panose="020F0502020204030204" pitchFamily="34" charset="0"/>
              <a:cs typeface="Calibri" panose="020F0502020204030204" pitchFamily="34" charset="0"/>
            </a:endParaRP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المشاركة الفعالة في البنية الديمقراطية </a:t>
            </a:r>
            <a:r>
              <a:rPr lang="en-GB" dirty="0">
                <a:solidFill>
                  <a:schemeClr val="tx1">
                    <a:lumMod val="50000"/>
                    <a:lumOff val="50000"/>
                  </a:schemeClr>
                </a:solidFill>
                <a:latin typeface="Calibri" panose="020F0502020204030204" pitchFamily="34" charset="0"/>
                <a:cs typeface="Calibri" panose="020F0502020204030204" pitchFamily="34" charset="0"/>
              </a:rPr>
              <a:t>Active Participation</a:t>
            </a:r>
            <a:endParaRPr lang="ar-SA" dirty="0">
              <a:solidFill>
                <a:schemeClr val="tx1">
                  <a:lumMod val="50000"/>
                  <a:lumOff val="50000"/>
                </a:schemeClr>
              </a:solidFill>
              <a:latin typeface="Calibri" panose="020F0502020204030204" pitchFamily="34" charset="0"/>
              <a:cs typeface="Calibri" panose="020F0502020204030204" pitchFamily="34" charset="0"/>
            </a:endParaRPr>
          </a:p>
          <a:p>
            <a:pPr lvl="1" algn="r" rtl="1">
              <a:spcBef>
                <a:spcPts val="1000"/>
              </a:spcBef>
            </a:pPr>
            <a:r>
              <a:rPr lang="ar-SA" dirty="0">
                <a:solidFill>
                  <a:schemeClr val="tx1">
                    <a:lumMod val="50000"/>
                    <a:lumOff val="50000"/>
                  </a:schemeClr>
                </a:solidFill>
                <a:latin typeface="Calibri" panose="020F0502020204030204" pitchFamily="34" charset="0"/>
                <a:cs typeface="Calibri" panose="020F0502020204030204" pitchFamily="34" charset="0"/>
              </a:rPr>
              <a:t>مراقبة المؤسسات الديمقراطية في البلد</a:t>
            </a:r>
          </a:p>
          <a:p>
            <a:pPr marL="228600" indent="-228600" algn="r" defTabSz="914400" rtl="1" eaLnBrk="1" latinLnBrk="0" hangingPunct="1">
              <a:lnSpc>
                <a:spcPct val="90000"/>
              </a:lnSpc>
              <a:spcBef>
                <a:spcPts val="1000"/>
              </a:spcBef>
              <a:buFont typeface="Arial" panose="020B0604020202020204" pitchFamily="34" charset="0"/>
              <a:buChar char="•"/>
            </a:pPr>
            <a:endParaRPr lang="ar-SA" dirty="0">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09515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rtl="1"/>
            <a:r>
              <a:rPr lang="ar-SA" dirty="0">
                <a:latin typeface="Calibri" panose="020F0502020204030204" pitchFamily="34" charset="0"/>
                <a:cs typeface="Calibri" panose="020F0502020204030204" pitchFamily="34" charset="0"/>
              </a:rPr>
              <a:t>الخاتمة</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marL="514350" indent="-514350" algn="r" defTabSz="914400" rtl="1" eaLnBrk="1" latinLnBrk="0" hangingPunct="1">
              <a:lnSpc>
                <a:spcPct val="90000"/>
              </a:lnSpc>
              <a:spcBef>
                <a:spcPts val="1000"/>
              </a:spcBef>
              <a:buFont typeface="+mj-lt"/>
              <a:buAutoNum type="arabicPeriod"/>
            </a:pPr>
            <a:r>
              <a:rPr lang="ar-SA" sz="3200" dirty="0">
                <a:latin typeface="Calibri" panose="020F0502020204030204" pitchFamily="34" charset="0"/>
                <a:cs typeface="Calibri" panose="020F0502020204030204" pitchFamily="34" charset="0"/>
              </a:rPr>
              <a:t>علاقة التعليم بسيادة القانون منطقة بحثية مجهولة</a:t>
            </a:r>
          </a:p>
          <a:p>
            <a:pPr marL="514350" indent="-514350" algn="r" defTabSz="914400" rtl="1" eaLnBrk="1" latinLnBrk="0" hangingPunct="1">
              <a:lnSpc>
                <a:spcPct val="90000"/>
              </a:lnSpc>
              <a:spcBef>
                <a:spcPts val="1000"/>
              </a:spcBef>
              <a:buFont typeface="+mj-lt"/>
              <a:buAutoNum type="arabicPeriod"/>
            </a:pPr>
            <a:r>
              <a:rPr lang="ar-SA" sz="3200" dirty="0">
                <a:latin typeface="Calibri" panose="020F0502020204030204" pitchFamily="34" charset="0"/>
                <a:cs typeface="Calibri" panose="020F0502020204030204" pitchFamily="34" charset="0"/>
              </a:rPr>
              <a:t>نظرة تفاؤل للمستقبل</a:t>
            </a:r>
          </a:p>
          <a:p>
            <a:pPr marL="514350" indent="-514350" algn="r" defTabSz="914400" rtl="1" eaLnBrk="1" latinLnBrk="0" hangingPunct="1">
              <a:lnSpc>
                <a:spcPct val="90000"/>
              </a:lnSpc>
              <a:spcBef>
                <a:spcPts val="1000"/>
              </a:spcBef>
              <a:buFont typeface="+mj-lt"/>
              <a:buAutoNum type="arabicPeriod"/>
            </a:pPr>
            <a:r>
              <a:rPr lang="ar-SA" sz="3200" dirty="0">
                <a:latin typeface="Calibri" panose="020F0502020204030204" pitchFamily="34" charset="0"/>
                <a:cs typeface="Calibri" panose="020F0502020204030204" pitchFamily="34" charset="0"/>
              </a:rPr>
              <a:t>إصلاحات طويلة المدى </a:t>
            </a:r>
            <a:r>
              <a:rPr lang="en-GB" sz="3200" dirty="0">
                <a:solidFill>
                  <a:srgbClr val="C00000"/>
                </a:solidFill>
                <a:latin typeface="Calibri" panose="020F0502020204030204" pitchFamily="34" charset="0"/>
                <a:cs typeface="Calibri" panose="020F0502020204030204" pitchFamily="34" charset="0"/>
              </a:rPr>
              <a:t>Long-term Reforms</a:t>
            </a:r>
            <a:endParaRPr lang="ar-SA" sz="3200" dirty="0">
              <a:solidFill>
                <a:srgbClr val="C00000"/>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427109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rtl="1"/>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marL="0" indent="0" algn="ctr" defTabSz="914400" rtl="1" eaLnBrk="1" latinLnBrk="0" hangingPunct="1">
              <a:lnSpc>
                <a:spcPct val="90000"/>
              </a:lnSpc>
              <a:spcBef>
                <a:spcPts val="1000"/>
              </a:spcBef>
              <a:buNone/>
            </a:pPr>
            <a:endParaRPr lang="ar-SA" sz="4800" dirty="0">
              <a:latin typeface="Calibri" panose="020F0502020204030204" pitchFamily="34" charset="0"/>
              <a:cs typeface="Calibri" panose="020F0502020204030204" pitchFamily="34" charset="0"/>
            </a:endParaRPr>
          </a:p>
          <a:p>
            <a:pPr marL="0" indent="0" algn="ctr" defTabSz="914400" rtl="1" eaLnBrk="1" latinLnBrk="0" hangingPunct="1">
              <a:lnSpc>
                <a:spcPct val="90000"/>
              </a:lnSpc>
              <a:spcBef>
                <a:spcPts val="1000"/>
              </a:spcBef>
              <a:buNone/>
            </a:pPr>
            <a:endParaRPr lang="ar-SA" sz="4800" dirty="0">
              <a:latin typeface="Calibri" panose="020F0502020204030204" pitchFamily="34" charset="0"/>
              <a:cs typeface="Calibri" panose="020F0502020204030204" pitchFamily="34" charset="0"/>
            </a:endParaRPr>
          </a:p>
          <a:p>
            <a:pPr marL="0" indent="0" algn="ctr" defTabSz="914400" rtl="1" eaLnBrk="1" latinLnBrk="0" hangingPunct="1">
              <a:lnSpc>
                <a:spcPct val="90000"/>
              </a:lnSpc>
              <a:spcBef>
                <a:spcPts val="1000"/>
              </a:spcBef>
              <a:buNone/>
            </a:pPr>
            <a:r>
              <a:rPr lang="ar-SA" sz="4800" b="1" dirty="0">
                <a:latin typeface="Calibri" panose="020F0502020204030204" pitchFamily="34" charset="0"/>
                <a:cs typeface="Calibri" panose="020F0502020204030204" pitchFamily="34" charset="0"/>
              </a:rPr>
              <a:t>شكرا لحسن متابعتكم</a:t>
            </a: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266082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مقدمة</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latin typeface="Calibri" panose="020F0502020204030204" pitchFamily="34" charset="0"/>
                <a:cs typeface="Calibri" panose="020F0502020204030204" pitchFamily="34" charset="0"/>
              </a:rPr>
              <a:t>أهمية موضوع ورشة العمل</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latin typeface="Calibri" panose="020F0502020204030204" pitchFamily="34" charset="0"/>
                <a:cs typeface="Calibri" panose="020F0502020204030204" pitchFamily="34" charset="0"/>
              </a:rPr>
              <a:t>البعد القانوني لورشة العمل</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latin typeface="Calibri" panose="020F0502020204030204" pitchFamily="34" charset="0"/>
                <a:cs typeface="Calibri" panose="020F0502020204030204" pitchFamily="34" charset="0"/>
              </a:rPr>
              <a:t>الخطة:</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أولا – التعريف بسيادة القانون وعلاقته بالنزاهة ومكافحة الفساد بشكل عام</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ثانيا – علاقة سيادة القانون بالتعليم</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ثالثا – التقرير المشترك بين منظمة الأمم المتحدة للتربية والعلم والثقافة </a:t>
            </a:r>
            <a:r>
              <a:rPr lang="en-GB" sz="2800" dirty="0">
                <a:solidFill>
                  <a:schemeClr val="tx1">
                    <a:lumMod val="50000"/>
                    <a:lumOff val="50000"/>
                  </a:schemeClr>
                </a:solidFill>
                <a:latin typeface="Calibri" panose="020F0502020204030204" pitchFamily="34" charset="0"/>
                <a:cs typeface="Calibri" panose="020F0502020204030204" pitchFamily="34" charset="0"/>
              </a:rPr>
              <a:t>UNESCO</a:t>
            </a:r>
            <a:r>
              <a:rPr lang="ar-SA" sz="2800" dirty="0">
                <a:solidFill>
                  <a:schemeClr val="tx1">
                    <a:lumMod val="50000"/>
                    <a:lumOff val="50000"/>
                  </a:schemeClr>
                </a:solidFill>
                <a:latin typeface="Calibri" panose="020F0502020204030204" pitchFamily="34" charset="0"/>
                <a:cs typeface="Calibri" panose="020F0502020204030204" pitchFamily="34" charset="0"/>
              </a:rPr>
              <a:t> ومكتب الأمم المتحدة المعني بالمخدرات والجريمة </a:t>
            </a:r>
            <a:r>
              <a:rPr lang="en-GB" sz="2800" dirty="0">
                <a:solidFill>
                  <a:schemeClr val="tx1">
                    <a:lumMod val="50000"/>
                    <a:lumOff val="50000"/>
                  </a:schemeClr>
                </a:solidFill>
                <a:latin typeface="Calibri" panose="020F0502020204030204" pitchFamily="34" charset="0"/>
                <a:cs typeface="Calibri" panose="020F0502020204030204" pitchFamily="34" charset="0"/>
              </a:rPr>
              <a:t>UNODC</a:t>
            </a:r>
            <a:endParaRPr lang="ar-SA" sz="2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289406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rtl="1"/>
            <a:r>
              <a:rPr lang="ar-SA" dirty="0">
                <a:latin typeface="Calibri" panose="020F0502020204030204" pitchFamily="34" charset="0"/>
                <a:cs typeface="Calibri" panose="020F0502020204030204" pitchFamily="34" charset="0"/>
              </a:rPr>
              <a:t>اولا – سيادة القانون </a:t>
            </a:r>
            <a:r>
              <a:rPr lang="en-GB" dirty="0">
                <a:latin typeface="Calibri" panose="020F0502020204030204" pitchFamily="34" charset="0"/>
                <a:cs typeface="Calibri" panose="020F0502020204030204" pitchFamily="34" charset="0"/>
              </a:rPr>
              <a:t>Rule of Law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latin typeface="Calibri" panose="020F0502020204030204" pitchFamily="34" charset="0"/>
                <a:cs typeface="Calibri" panose="020F0502020204030204" pitchFamily="34" charset="0"/>
              </a:rPr>
              <a:t>ماذا تعني عبارة سيادة القانون؟</a:t>
            </a:r>
            <a:endParaRPr lang="en-GB" sz="3200" b="1" dirty="0">
              <a:latin typeface="Calibri" panose="020F0502020204030204" pitchFamily="34" charset="0"/>
              <a:cs typeface="Calibri" panose="020F0502020204030204" pitchFamily="34" charset="0"/>
            </a:endParaRP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لا يوجد تعريف وحيد لسيادة القانون</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تعود التسمية للفقيه الدستوري الانجليزي </a:t>
            </a:r>
            <a:r>
              <a:rPr lang="en-GB" sz="2800" dirty="0">
                <a:solidFill>
                  <a:srgbClr val="C00000"/>
                </a:solidFill>
                <a:latin typeface="Calibri" panose="020F0502020204030204" pitchFamily="34" charset="0"/>
                <a:cs typeface="Calibri" panose="020F0502020204030204" pitchFamily="34" charset="0"/>
              </a:rPr>
              <a:t>Dicey</a:t>
            </a:r>
            <a:endParaRPr lang="ar-SA" sz="2800" dirty="0">
              <a:solidFill>
                <a:srgbClr val="C00000"/>
              </a:solidFill>
              <a:latin typeface="Calibri" panose="020F0502020204030204" pitchFamily="34" charset="0"/>
              <a:cs typeface="Calibri" panose="020F0502020204030204" pitchFamily="34" charset="0"/>
            </a:endParaRPr>
          </a:p>
          <a:p>
            <a:pPr lvl="1" algn="r" rtl="1">
              <a:spcBef>
                <a:spcPts val="1000"/>
              </a:spcBef>
            </a:pPr>
            <a:r>
              <a:rPr lang="ar-SA" sz="2800" b="1" dirty="0">
                <a:solidFill>
                  <a:srgbClr val="C00000"/>
                </a:solidFill>
                <a:latin typeface="Calibri" panose="020F0502020204030204" pitchFamily="34" charset="0"/>
                <a:cs typeface="Calibri" panose="020F0502020204030204" pitchFamily="34" charset="0"/>
              </a:rPr>
              <a:t>ملاحظة: </a:t>
            </a:r>
            <a:r>
              <a:rPr lang="ar-SA" sz="2800" dirty="0">
                <a:solidFill>
                  <a:schemeClr val="tx1">
                    <a:lumMod val="50000"/>
                    <a:lumOff val="50000"/>
                  </a:schemeClr>
                </a:solidFill>
                <a:latin typeface="Calibri" panose="020F0502020204030204" pitchFamily="34" charset="0"/>
                <a:cs typeface="Calibri" panose="020F0502020204030204" pitchFamily="34" charset="0"/>
              </a:rPr>
              <a:t>الفكرة ليست جديدة ولكن ...</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خاصية أو ميزة لمجتمع ما</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"من الأفضل لمجتمع ما أن يحكم فيه القانون بدلا أحد أفراده"</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"حتى حراس القانون يجب أن يخضعوا له"</a:t>
            </a:r>
          </a:p>
          <a:p>
            <a:pPr lvl="1" algn="r" rtl="1">
              <a:spcBef>
                <a:spcPts val="1000"/>
              </a:spcBef>
            </a:pPr>
            <a:endParaRPr lang="ar-SA" sz="2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05490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تابع – سيادة القانون </a:t>
            </a:r>
            <a:r>
              <a:rPr lang="en-GB" dirty="0">
                <a:latin typeface="Calibri" panose="020F0502020204030204" pitchFamily="34" charset="0"/>
                <a:cs typeface="Calibri" panose="020F0502020204030204" pitchFamily="34" charset="0"/>
              </a:rPr>
              <a:t>Rule of Law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838200" y="1825624"/>
            <a:ext cx="10515600" cy="4681501"/>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b="1" dirty="0">
                <a:latin typeface="Calibri" panose="020F0502020204030204" pitchFamily="34" charset="0"/>
                <a:cs typeface="Calibri" panose="020F0502020204030204" pitchFamily="34" charset="0"/>
              </a:rPr>
              <a:t>عناصر مبدأ سيادة القانون:</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أولا – يجب أن يكون القانون سهل الوصول للجميع </a:t>
            </a:r>
            <a:r>
              <a:rPr lang="en-GB" sz="2800" dirty="0">
                <a:solidFill>
                  <a:srgbClr val="C00000"/>
                </a:solidFill>
                <a:latin typeface="Calibri" panose="020F0502020204030204" pitchFamily="34" charset="0"/>
                <a:cs typeface="Calibri" panose="020F0502020204030204" pitchFamily="34" charset="0"/>
              </a:rPr>
              <a:t>accessible</a:t>
            </a:r>
            <a:r>
              <a:rPr lang="ar-SA" sz="2800" dirty="0">
                <a:solidFill>
                  <a:schemeClr val="tx1">
                    <a:lumMod val="50000"/>
                    <a:lumOff val="50000"/>
                  </a:schemeClr>
                </a:solidFill>
                <a:latin typeface="Calibri" panose="020F0502020204030204" pitchFamily="34" charset="0"/>
                <a:cs typeface="Calibri" panose="020F0502020204030204" pitchFamily="34" charset="0"/>
              </a:rPr>
              <a:t> ويتمتع بالوضوح والقابلية للتوقع </a:t>
            </a:r>
            <a:r>
              <a:rPr lang="en-GB" sz="2800" dirty="0">
                <a:solidFill>
                  <a:srgbClr val="C00000"/>
                </a:solidFill>
                <a:latin typeface="Calibri" panose="020F0502020204030204" pitchFamily="34" charset="0"/>
                <a:cs typeface="Calibri" panose="020F0502020204030204" pitchFamily="34" charset="0"/>
              </a:rPr>
              <a:t>predictable</a:t>
            </a:r>
            <a:r>
              <a:rPr lang="ar-SA" sz="2800" dirty="0">
                <a:solidFill>
                  <a:schemeClr val="tx1">
                    <a:lumMod val="50000"/>
                    <a:lumOff val="50000"/>
                  </a:schemeClr>
                </a:solidFill>
                <a:latin typeface="Calibri" panose="020F0502020204030204" pitchFamily="34" charset="0"/>
                <a:cs typeface="Calibri" panose="020F0502020204030204" pitchFamily="34" charset="0"/>
              </a:rPr>
              <a:t>:</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lvl="2" algn="r" rtl="1">
              <a:spcBef>
                <a:spcPts val="1000"/>
              </a:spcBef>
            </a:pPr>
            <a:r>
              <a:rPr lang="ar-SA" sz="2400" b="1" dirty="0">
                <a:latin typeface="Calibri" panose="020F0502020204030204" pitchFamily="34" charset="0"/>
                <a:cs typeface="Calibri" panose="020F0502020204030204" pitchFamily="34" charset="0"/>
              </a:rPr>
              <a:t>مثال</a:t>
            </a:r>
            <a:r>
              <a:rPr lang="ar-SA" sz="2400" dirty="0">
                <a:latin typeface="Calibri" panose="020F0502020204030204" pitchFamily="34" charset="0"/>
                <a:cs typeface="Calibri" panose="020F0502020204030204" pitchFamily="34" charset="0"/>
              </a:rPr>
              <a:t>: الشفافية </a:t>
            </a:r>
            <a:r>
              <a:rPr lang="en-GB" sz="2400" dirty="0">
                <a:latin typeface="Calibri" panose="020F0502020204030204" pitchFamily="34" charset="0"/>
                <a:cs typeface="Calibri" panose="020F0502020204030204" pitchFamily="34" charset="0"/>
              </a:rPr>
              <a:t>transparency</a:t>
            </a:r>
            <a:r>
              <a:rPr lang="ar-SA" sz="2400" dirty="0">
                <a:latin typeface="Calibri" panose="020F0502020204030204" pitchFamily="34" charset="0"/>
                <a:cs typeface="Calibri" panose="020F0502020204030204" pitchFamily="34" charset="0"/>
              </a:rPr>
              <a:t> وعدم جواز تطبيق القانون بأثر رجعي </a:t>
            </a:r>
            <a:r>
              <a:rPr lang="en-GB" sz="2400" dirty="0">
                <a:latin typeface="Calibri" panose="020F0502020204030204" pitchFamily="34" charset="0"/>
                <a:cs typeface="Calibri" panose="020F0502020204030204" pitchFamily="34" charset="0"/>
              </a:rPr>
              <a:t>non-retroactivity</a:t>
            </a:r>
            <a:endParaRPr lang="ar-SA" sz="2400" dirty="0">
              <a:latin typeface="Calibri" panose="020F0502020204030204" pitchFamily="34" charset="0"/>
              <a:cs typeface="Calibri" panose="020F0502020204030204" pitchFamily="34" charset="0"/>
            </a:endParaRP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ثانيا – القضايا المتعلقة بالواجبات والمسؤوليات يجب أن تحل بالقانون وليس بالسلطة التقديرية الواسعة </a:t>
            </a:r>
            <a:r>
              <a:rPr lang="en-GB" sz="2800" dirty="0">
                <a:solidFill>
                  <a:srgbClr val="C00000"/>
                </a:solidFill>
                <a:latin typeface="Calibri" panose="020F0502020204030204" pitchFamily="34" charset="0"/>
                <a:cs typeface="Calibri" panose="020F0502020204030204" pitchFamily="34" charset="0"/>
              </a:rPr>
              <a:t>discretion</a:t>
            </a:r>
            <a:endParaRPr lang="ar-SA" sz="2800" dirty="0">
              <a:solidFill>
                <a:schemeClr val="tx1">
                  <a:lumMod val="50000"/>
                  <a:lumOff val="50000"/>
                </a:schemeClr>
              </a:solidFill>
              <a:latin typeface="Calibri" panose="020F0502020204030204" pitchFamily="34" charset="0"/>
              <a:cs typeface="Calibri" panose="020F0502020204030204" pitchFamily="34" charset="0"/>
            </a:endParaRP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ثالثا – القانون يجب أن يطبق على الجميع (</a:t>
            </a:r>
            <a:r>
              <a:rPr lang="ar-SA" sz="2800" dirty="0">
                <a:solidFill>
                  <a:srgbClr val="C00000"/>
                </a:solidFill>
                <a:latin typeface="Calibri" panose="020F0502020204030204" pitchFamily="34" charset="0"/>
                <a:cs typeface="Calibri" panose="020F0502020204030204" pitchFamily="34" charset="0"/>
              </a:rPr>
              <a:t>باستثناء الحالات التي لها مبرر</a:t>
            </a:r>
            <a:r>
              <a:rPr lang="ar-SA" sz="2800" dirty="0">
                <a:solidFill>
                  <a:schemeClr val="tx1">
                    <a:lumMod val="50000"/>
                    <a:lumOff val="50000"/>
                  </a:schemeClr>
                </a:solidFill>
                <a:latin typeface="Calibri" panose="020F0502020204030204" pitchFamily="34" charset="0"/>
                <a:cs typeface="Calibri" panose="020F0502020204030204" pitchFamily="34" charset="0"/>
              </a:rPr>
              <a:t>)</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رابعا – يجب استعمال السلطات الممنوحة للمختصين بحسن نية ووفق أغراضها المشروعة دون تجاوز</a:t>
            </a:r>
          </a:p>
          <a:p>
            <a:pPr lvl="2" algn="r" rtl="1">
              <a:spcBef>
                <a:spcPts val="1000"/>
              </a:spcBef>
            </a:pPr>
            <a:r>
              <a:rPr lang="ar-SA" sz="2400" b="1" dirty="0">
                <a:latin typeface="Calibri" panose="020F0502020204030204" pitchFamily="34" charset="0"/>
                <a:cs typeface="Calibri" panose="020F0502020204030204" pitchFamily="34" charset="0"/>
              </a:rPr>
              <a:t>مثال</a:t>
            </a:r>
            <a:r>
              <a:rPr lang="ar-SA" sz="2400" dirty="0">
                <a:latin typeface="Calibri" panose="020F0502020204030204" pitchFamily="34" charset="0"/>
                <a:cs typeface="Calibri" panose="020F0502020204030204" pitchFamily="34" charset="0"/>
              </a:rPr>
              <a:t>: النزاهة </a:t>
            </a:r>
            <a:r>
              <a:rPr lang="en-GB" sz="2400" dirty="0">
                <a:latin typeface="Calibri" panose="020F0502020204030204" pitchFamily="34" charset="0"/>
                <a:cs typeface="Calibri" panose="020F0502020204030204" pitchFamily="34" charset="0"/>
              </a:rPr>
              <a:t>integrity</a:t>
            </a:r>
            <a:r>
              <a:rPr lang="ar-SA" sz="2400" dirty="0">
                <a:latin typeface="Calibri" panose="020F0502020204030204" pitchFamily="34" charset="0"/>
                <a:cs typeface="Calibri" panose="020F0502020204030204" pitchFamily="34" charset="0"/>
              </a:rPr>
              <a:t> والمساءلة </a:t>
            </a:r>
            <a:r>
              <a:rPr lang="en-GB" sz="2400" dirty="0">
                <a:latin typeface="Calibri" panose="020F0502020204030204" pitchFamily="34" charset="0"/>
                <a:cs typeface="Calibri" panose="020F0502020204030204" pitchFamily="34" charset="0"/>
              </a:rPr>
              <a:t>accountability</a:t>
            </a:r>
            <a:endParaRPr lang="ar-SA" sz="2400" dirty="0">
              <a:latin typeface="Calibri" panose="020F0502020204030204" pitchFamily="34" charset="0"/>
              <a:cs typeface="Calibri" panose="020F0502020204030204" pitchFamily="34" charset="0"/>
            </a:endParaRPr>
          </a:p>
          <a:p>
            <a:pPr lvl="1" algn="r" rtl="1">
              <a:spcBef>
                <a:spcPts val="1000"/>
              </a:spcBef>
            </a:pPr>
            <a:endParaRPr lang="ar-SA" sz="2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88037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تابع – سيادة القانون </a:t>
            </a:r>
            <a:r>
              <a:rPr lang="en-GB" dirty="0">
                <a:latin typeface="Calibri" panose="020F0502020204030204" pitchFamily="34" charset="0"/>
                <a:cs typeface="Calibri" panose="020F0502020204030204" pitchFamily="34" charset="0"/>
              </a:rPr>
              <a:t>Rule of Law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838200" y="1825625"/>
            <a:ext cx="10515600" cy="4585808"/>
          </a:xfrm>
        </p:spPr>
        <p:txBody>
          <a:bodyPr>
            <a:normAutofit lnSpcReduction="10000"/>
          </a:bodyPr>
          <a:lstStyle/>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خامسا – حماية حقوق الإنسان </a:t>
            </a:r>
            <a:r>
              <a:rPr lang="en-GB" sz="2800" dirty="0">
                <a:solidFill>
                  <a:srgbClr val="C00000"/>
                </a:solidFill>
                <a:latin typeface="Calibri" panose="020F0502020204030204" pitchFamily="34" charset="0"/>
                <a:cs typeface="Calibri" panose="020F0502020204030204" pitchFamily="34" charset="0"/>
              </a:rPr>
              <a:t>human rights</a:t>
            </a:r>
            <a:r>
              <a:rPr lang="ar-SA" sz="2800" dirty="0">
                <a:solidFill>
                  <a:schemeClr val="tx1">
                    <a:lumMod val="50000"/>
                    <a:lumOff val="50000"/>
                  </a:schemeClr>
                </a:solidFill>
                <a:latin typeface="Calibri" panose="020F0502020204030204" pitchFamily="34" charset="0"/>
                <a:cs typeface="Calibri" panose="020F0502020204030204" pitchFamily="34" charset="0"/>
              </a:rPr>
              <a:t>:</a:t>
            </a:r>
          </a:p>
          <a:p>
            <a:pPr lvl="2" algn="r" rtl="1">
              <a:spcBef>
                <a:spcPts val="1000"/>
              </a:spcBef>
            </a:pPr>
            <a:r>
              <a:rPr lang="ar-SA" sz="2600" b="1" dirty="0">
                <a:latin typeface="Calibri" panose="020F0502020204030204" pitchFamily="34" charset="0"/>
                <a:cs typeface="Calibri" panose="020F0502020204030204" pitchFamily="34" charset="0"/>
              </a:rPr>
              <a:t>مثال</a:t>
            </a:r>
            <a:r>
              <a:rPr lang="ar-SA" sz="2600" dirty="0">
                <a:latin typeface="Calibri" panose="020F0502020204030204" pitchFamily="34" charset="0"/>
                <a:cs typeface="Calibri" panose="020F0502020204030204" pitchFamily="34" charset="0"/>
              </a:rPr>
              <a:t>: الحق في التعليم</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سادسا – يحب توفير الأدوات القانونية لحل منازعات الافراد دون تكلفة عالية أو تأخير غير مقبول</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سابعا – عدالة إجراءات التقاضي المقدمة من الدولة</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ثامنا – يجب على الدولة أن توفي بالتزاماتها الدولية </a:t>
            </a:r>
            <a:r>
              <a:rPr lang="en-GB" sz="2800" dirty="0">
                <a:solidFill>
                  <a:srgbClr val="C00000"/>
                </a:solidFill>
                <a:latin typeface="Calibri" panose="020F0502020204030204" pitchFamily="34" charset="0"/>
                <a:cs typeface="Calibri" panose="020F0502020204030204" pitchFamily="34" charset="0"/>
              </a:rPr>
              <a:t>international obligations</a:t>
            </a:r>
            <a:r>
              <a:rPr lang="ar-SA" sz="2800" dirty="0">
                <a:solidFill>
                  <a:srgbClr val="C00000"/>
                </a:solidFill>
                <a:latin typeface="Calibri" panose="020F0502020204030204" pitchFamily="34" charset="0"/>
                <a:cs typeface="Calibri" panose="020F0502020204030204" pitchFamily="34" charset="0"/>
              </a:rPr>
              <a:t> </a:t>
            </a:r>
            <a:r>
              <a:rPr lang="ar-SA" sz="2800" dirty="0">
                <a:solidFill>
                  <a:schemeClr val="tx1">
                    <a:lumMod val="50000"/>
                    <a:lumOff val="50000"/>
                  </a:schemeClr>
                </a:solidFill>
                <a:latin typeface="Calibri" panose="020F0502020204030204" pitchFamily="34" charset="0"/>
                <a:cs typeface="Calibri" panose="020F0502020204030204" pitchFamily="34" charset="0"/>
              </a:rPr>
              <a:t>كما لو كان قانونها الداخلي</a:t>
            </a:r>
          </a:p>
          <a:p>
            <a:pPr lvl="2" algn="r" rtl="1">
              <a:spcBef>
                <a:spcPts val="1000"/>
              </a:spcBef>
            </a:pPr>
            <a:r>
              <a:rPr lang="ar-SA" sz="2400" b="1" dirty="0">
                <a:latin typeface="Calibri" panose="020F0502020204030204" pitchFamily="34" charset="0"/>
                <a:cs typeface="Calibri" panose="020F0502020204030204" pitchFamily="34" charset="0"/>
              </a:rPr>
              <a:t>مثال</a:t>
            </a:r>
            <a:r>
              <a:rPr lang="ar-SA" sz="2400" dirty="0">
                <a:latin typeface="Calibri" panose="020F0502020204030204" pitchFamily="34" charset="0"/>
                <a:cs typeface="Calibri" panose="020F0502020204030204" pitchFamily="34" charset="0"/>
              </a:rPr>
              <a:t>: الاتفاقيات الدولية المتعلقة بحقوق الانسان</a:t>
            </a:r>
          </a:p>
          <a:p>
            <a:pPr lvl="1" algn="r" rtl="1">
              <a:spcBef>
                <a:spcPts val="1000"/>
              </a:spcBef>
            </a:pPr>
            <a:r>
              <a:rPr lang="ar-SA" sz="2800" b="1" dirty="0">
                <a:solidFill>
                  <a:srgbClr val="C00000"/>
                </a:solidFill>
                <a:latin typeface="Calibri" panose="020F0502020204030204" pitchFamily="34" charset="0"/>
                <a:cs typeface="Calibri" panose="020F0502020204030204" pitchFamily="34" charset="0"/>
              </a:rPr>
              <a:t>للمزيد: </a:t>
            </a:r>
            <a:endParaRPr lang="en-GB" sz="2800" b="1" dirty="0">
              <a:solidFill>
                <a:srgbClr val="C00000"/>
              </a:solidFill>
              <a:latin typeface="Calibri" panose="020F0502020204030204" pitchFamily="34" charset="0"/>
              <a:cs typeface="Calibri" panose="020F0502020204030204" pitchFamily="34" charset="0"/>
            </a:endParaRPr>
          </a:p>
          <a:p>
            <a:pPr lvl="2" algn="r" rtl="1">
              <a:spcBef>
                <a:spcPts val="1000"/>
              </a:spcBef>
            </a:pPr>
            <a:r>
              <a:rPr lang="en-GB" sz="2400" dirty="0">
                <a:latin typeface="Calibri" panose="020F0502020204030204" pitchFamily="34" charset="0"/>
                <a:cs typeface="Calibri" panose="020F0502020204030204" pitchFamily="34" charset="0"/>
              </a:rPr>
              <a:t>Tom Bingham </a:t>
            </a:r>
            <a:r>
              <a:rPr lang="en-GB" sz="2400" i="1" dirty="0">
                <a:latin typeface="Calibri" panose="020F0502020204030204" pitchFamily="34" charset="0"/>
                <a:cs typeface="Calibri" panose="020F0502020204030204" pitchFamily="34" charset="0"/>
              </a:rPr>
              <a:t>The Rule of Law </a:t>
            </a:r>
            <a:r>
              <a:rPr lang="en-GB" sz="2400" dirty="0">
                <a:latin typeface="Calibri" panose="020F0502020204030204" pitchFamily="34" charset="0"/>
                <a:cs typeface="Calibri" panose="020F0502020204030204" pitchFamily="34" charset="0"/>
              </a:rPr>
              <a:t>(Penguin 2011)</a:t>
            </a:r>
            <a:endParaRPr lang="ar-SA" sz="2400" dirty="0">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66384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تابع – سيادة القانون </a:t>
            </a:r>
            <a:r>
              <a:rPr lang="en-GB" dirty="0">
                <a:latin typeface="Calibri" panose="020F0502020204030204" pitchFamily="34" charset="0"/>
                <a:cs typeface="Calibri" panose="020F0502020204030204" pitchFamily="34" charset="0"/>
              </a:rPr>
              <a:t>Rule of Law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838200" y="1825625"/>
            <a:ext cx="10515600" cy="4585808"/>
          </a:xfrm>
        </p:spPr>
        <p:txBody>
          <a:bodyPr>
            <a:normAutofit lnSpcReduction="10000"/>
          </a:bodyPr>
          <a:lstStyle/>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خامسا – حماية حقوق الإنسان </a:t>
            </a:r>
            <a:r>
              <a:rPr lang="en-GB" sz="2800" dirty="0">
                <a:solidFill>
                  <a:srgbClr val="C00000"/>
                </a:solidFill>
                <a:latin typeface="Calibri" panose="020F0502020204030204" pitchFamily="34" charset="0"/>
                <a:cs typeface="Calibri" panose="020F0502020204030204" pitchFamily="34" charset="0"/>
              </a:rPr>
              <a:t>human rights</a:t>
            </a:r>
            <a:r>
              <a:rPr lang="ar-SA" sz="2800" dirty="0">
                <a:solidFill>
                  <a:schemeClr val="tx1">
                    <a:lumMod val="50000"/>
                    <a:lumOff val="50000"/>
                  </a:schemeClr>
                </a:solidFill>
                <a:latin typeface="Calibri" panose="020F0502020204030204" pitchFamily="34" charset="0"/>
                <a:cs typeface="Calibri" panose="020F0502020204030204" pitchFamily="34" charset="0"/>
              </a:rPr>
              <a:t>:</a:t>
            </a:r>
          </a:p>
          <a:p>
            <a:pPr lvl="2" algn="r" rtl="1">
              <a:spcBef>
                <a:spcPts val="1000"/>
              </a:spcBef>
            </a:pPr>
            <a:r>
              <a:rPr lang="ar-SA" sz="2600" b="1" dirty="0">
                <a:latin typeface="Calibri" panose="020F0502020204030204" pitchFamily="34" charset="0"/>
                <a:cs typeface="Calibri" panose="020F0502020204030204" pitchFamily="34" charset="0"/>
              </a:rPr>
              <a:t>مثال</a:t>
            </a:r>
            <a:r>
              <a:rPr lang="ar-SA" sz="2600" dirty="0">
                <a:latin typeface="Calibri" panose="020F0502020204030204" pitchFamily="34" charset="0"/>
                <a:cs typeface="Calibri" panose="020F0502020204030204" pitchFamily="34" charset="0"/>
              </a:rPr>
              <a:t>: الحق في التعليم</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سادسا – يحب توفير الأدوات القانونية لحل منازعات الافراد دون تكلفة عالية أو تأخير غير مقبول</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سابعا – عدالة إجراءات التقاضي المقدمة من الدولة</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ثامنا – يجب على الدولة أن توفي بالتزاماتها الدولية </a:t>
            </a:r>
            <a:r>
              <a:rPr lang="en-GB" sz="2800" dirty="0">
                <a:solidFill>
                  <a:srgbClr val="C00000"/>
                </a:solidFill>
                <a:latin typeface="Calibri" panose="020F0502020204030204" pitchFamily="34" charset="0"/>
                <a:cs typeface="Calibri" panose="020F0502020204030204" pitchFamily="34" charset="0"/>
              </a:rPr>
              <a:t>international obligations</a:t>
            </a:r>
            <a:r>
              <a:rPr lang="ar-SA" sz="2800" dirty="0">
                <a:solidFill>
                  <a:srgbClr val="C00000"/>
                </a:solidFill>
                <a:latin typeface="Calibri" panose="020F0502020204030204" pitchFamily="34" charset="0"/>
                <a:cs typeface="Calibri" panose="020F0502020204030204" pitchFamily="34" charset="0"/>
              </a:rPr>
              <a:t> </a:t>
            </a:r>
            <a:r>
              <a:rPr lang="ar-SA" sz="2800" dirty="0">
                <a:solidFill>
                  <a:schemeClr val="tx1">
                    <a:lumMod val="50000"/>
                    <a:lumOff val="50000"/>
                  </a:schemeClr>
                </a:solidFill>
                <a:latin typeface="Calibri" panose="020F0502020204030204" pitchFamily="34" charset="0"/>
                <a:cs typeface="Calibri" panose="020F0502020204030204" pitchFamily="34" charset="0"/>
              </a:rPr>
              <a:t>كما لو كان قانونها الداخلي</a:t>
            </a:r>
          </a:p>
          <a:p>
            <a:pPr lvl="2" algn="r" rtl="1">
              <a:spcBef>
                <a:spcPts val="1000"/>
              </a:spcBef>
            </a:pPr>
            <a:r>
              <a:rPr lang="ar-SA" sz="2400" b="1" dirty="0">
                <a:latin typeface="Calibri" panose="020F0502020204030204" pitchFamily="34" charset="0"/>
                <a:cs typeface="Calibri" panose="020F0502020204030204" pitchFamily="34" charset="0"/>
              </a:rPr>
              <a:t>مثال</a:t>
            </a:r>
            <a:r>
              <a:rPr lang="ar-SA" sz="2400" dirty="0">
                <a:latin typeface="Calibri" panose="020F0502020204030204" pitchFamily="34" charset="0"/>
                <a:cs typeface="Calibri" panose="020F0502020204030204" pitchFamily="34" charset="0"/>
              </a:rPr>
              <a:t>: الاتفاقيات الدولية المتعلقة بحقوق الانسان</a:t>
            </a:r>
          </a:p>
          <a:p>
            <a:pPr lvl="1" algn="r" rtl="1">
              <a:spcBef>
                <a:spcPts val="1000"/>
              </a:spcBef>
            </a:pPr>
            <a:r>
              <a:rPr lang="ar-SA" sz="2800" b="1" dirty="0">
                <a:solidFill>
                  <a:srgbClr val="C00000"/>
                </a:solidFill>
                <a:latin typeface="Calibri" panose="020F0502020204030204" pitchFamily="34" charset="0"/>
                <a:cs typeface="Calibri" panose="020F0502020204030204" pitchFamily="34" charset="0"/>
              </a:rPr>
              <a:t>للمزيد: </a:t>
            </a:r>
            <a:endParaRPr lang="en-GB" sz="2800" b="1" dirty="0">
              <a:solidFill>
                <a:srgbClr val="C00000"/>
              </a:solidFill>
              <a:latin typeface="Calibri" panose="020F0502020204030204" pitchFamily="34" charset="0"/>
              <a:cs typeface="Calibri" panose="020F0502020204030204" pitchFamily="34" charset="0"/>
            </a:endParaRPr>
          </a:p>
          <a:p>
            <a:pPr lvl="2" algn="r" rtl="1">
              <a:spcBef>
                <a:spcPts val="1000"/>
              </a:spcBef>
            </a:pPr>
            <a:r>
              <a:rPr lang="en-GB" sz="2400" dirty="0">
                <a:latin typeface="Calibri" panose="020F0502020204030204" pitchFamily="34" charset="0"/>
                <a:cs typeface="Calibri" panose="020F0502020204030204" pitchFamily="34" charset="0"/>
              </a:rPr>
              <a:t>Tom Bingham </a:t>
            </a:r>
            <a:r>
              <a:rPr lang="en-GB" sz="2400" i="1" dirty="0">
                <a:latin typeface="Calibri" panose="020F0502020204030204" pitchFamily="34" charset="0"/>
                <a:cs typeface="Calibri" panose="020F0502020204030204" pitchFamily="34" charset="0"/>
              </a:rPr>
              <a:t>The Rule of Law </a:t>
            </a:r>
            <a:r>
              <a:rPr lang="en-GB" sz="2400" dirty="0">
                <a:latin typeface="Calibri" panose="020F0502020204030204" pitchFamily="34" charset="0"/>
                <a:cs typeface="Calibri" panose="020F0502020204030204" pitchFamily="34" charset="0"/>
              </a:rPr>
              <a:t>(Penguin 2011)</a:t>
            </a:r>
            <a:endParaRPr lang="ar-SA" sz="2400" dirty="0">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4901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تابع – سيادة القانون </a:t>
            </a:r>
            <a:r>
              <a:rPr lang="en-GB" dirty="0">
                <a:latin typeface="Calibri" panose="020F0502020204030204" pitchFamily="34" charset="0"/>
                <a:cs typeface="Calibri" panose="020F0502020204030204" pitchFamily="34" charset="0"/>
              </a:rPr>
              <a:t>Rule of Law</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508000" y="1825624"/>
            <a:ext cx="10845800" cy="4721931"/>
          </a:xfrm>
        </p:spPr>
        <p:txBody>
          <a:bodyPr>
            <a:normAutofit/>
          </a:bodyPr>
          <a:lstStyle/>
          <a:p>
            <a:pPr algn="r" rtl="1"/>
            <a:r>
              <a:rPr lang="ar-SA" dirty="0"/>
              <a:t>تعريف الأمانة العامة للأمم المتحدة سيادة القانون على أنه </a:t>
            </a:r>
            <a:r>
              <a:rPr lang="en-GB" dirty="0"/>
              <a:t>‘</a:t>
            </a:r>
            <a:r>
              <a:rPr lang="ar-SA" dirty="0">
                <a:solidFill>
                  <a:schemeClr val="tx1">
                    <a:lumMod val="50000"/>
                    <a:lumOff val="50000"/>
                  </a:schemeClr>
                </a:solidFill>
              </a:rPr>
              <a:t>مبدأ من مبادئ </a:t>
            </a:r>
            <a:r>
              <a:rPr lang="ar-SA" dirty="0" err="1">
                <a:solidFill>
                  <a:schemeClr val="tx1">
                    <a:lumMod val="50000"/>
                    <a:lumOff val="50000"/>
                  </a:schemeClr>
                </a:solidFill>
              </a:rPr>
              <a:t>الحوكمة</a:t>
            </a:r>
            <a:r>
              <a:rPr lang="ar-SA" dirty="0">
                <a:solidFill>
                  <a:schemeClr val="tx1">
                    <a:lumMod val="50000"/>
                    <a:lumOff val="50000"/>
                  </a:schemeClr>
                </a:solidFill>
              </a:rPr>
              <a:t> والذي من خلاله يخضع جميع الافراد والمؤسسات والكيانات – سواء كانت خاصة أم عامة، بما فيها الدولة –للمساءلة أمام للقانون، والذي بدوره يكون معلوما للعامة، ومطبقا بالتساوي ومحكوما به بشكل مستقل، والذي يكون متوافقا مع قيم ومفاهيم حقوق الإنسان العالمية</a:t>
            </a:r>
            <a:r>
              <a:rPr lang="en-GB" dirty="0"/>
              <a:t>’</a:t>
            </a:r>
            <a:r>
              <a:rPr lang="ar-SA" dirty="0"/>
              <a:t> </a:t>
            </a:r>
            <a:r>
              <a:rPr lang="en-GB" dirty="0"/>
              <a:t>(</a:t>
            </a:r>
            <a:r>
              <a:rPr lang="en-GB" dirty="0">
                <a:solidFill>
                  <a:srgbClr val="C00000"/>
                </a:solidFill>
              </a:rPr>
              <a:t>United Nations, 2004, p. 4</a:t>
            </a:r>
            <a:r>
              <a:rPr lang="en-GB" dirty="0"/>
              <a:t>).</a:t>
            </a:r>
            <a:r>
              <a:rPr lang="ar-SA" dirty="0"/>
              <a:t> (</a:t>
            </a:r>
            <a:r>
              <a:rPr lang="ar-SA" dirty="0">
                <a:solidFill>
                  <a:srgbClr val="C00000"/>
                </a:solidFill>
              </a:rPr>
              <a:t>بتصرف</a:t>
            </a:r>
            <a:r>
              <a:rPr lang="ar-SA" dirty="0"/>
              <a:t>)</a:t>
            </a:r>
          </a:p>
          <a:p>
            <a:pPr algn="l"/>
            <a:r>
              <a:rPr lang="en-GB" dirty="0"/>
              <a:t>As defined by the United Nations Secretary General, the rule of law is ‘</a:t>
            </a:r>
            <a:r>
              <a:rPr lang="en-GB" dirty="0">
                <a:solidFill>
                  <a:schemeClr val="tx1">
                    <a:lumMod val="50000"/>
                    <a:lumOff val="50000"/>
                  </a:schemeClr>
                </a:solidFill>
              </a:rPr>
              <a:t>a principle of governance</a:t>
            </a:r>
            <a:r>
              <a:rPr lang="ar-SA" dirty="0">
                <a:solidFill>
                  <a:schemeClr val="tx1">
                    <a:lumMod val="50000"/>
                    <a:lumOff val="50000"/>
                  </a:schemeClr>
                </a:solidFill>
              </a:rPr>
              <a:t> </a:t>
            </a:r>
            <a:r>
              <a:rPr lang="en-GB" dirty="0">
                <a:solidFill>
                  <a:schemeClr val="tx1">
                    <a:lumMod val="50000"/>
                    <a:lumOff val="50000"/>
                  </a:schemeClr>
                </a:solidFill>
              </a:rPr>
              <a:t>in which all persons, institutions and entities, public and private, including the State itself,</a:t>
            </a:r>
            <a:r>
              <a:rPr lang="ar-SA" dirty="0">
                <a:solidFill>
                  <a:schemeClr val="tx1">
                    <a:lumMod val="50000"/>
                    <a:lumOff val="50000"/>
                  </a:schemeClr>
                </a:solidFill>
              </a:rPr>
              <a:t> </a:t>
            </a:r>
            <a:r>
              <a:rPr lang="en-GB" dirty="0">
                <a:solidFill>
                  <a:schemeClr val="tx1">
                    <a:lumMod val="50000"/>
                    <a:lumOff val="50000"/>
                  </a:schemeClr>
                </a:solidFill>
              </a:rPr>
              <a:t>are accountable to laws that are publicly promulgated, equally enforced and independently</a:t>
            </a:r>
            <a:r>
              <a:rPr lang="ar-SA" dirty="0">
                <a:solidFill>
                  <a:schemeClr val="tx1">
                    <a:lumMod val="50000"/>
                    <a:lumOff val="50000"/>
                  </a:schemeClr>
                </a:solidFill>
              </a:rPr>
              <a:t> </a:t>
            </a:r>
            <a:r>
              <a:rPr lang="en-GB" dirty="0">
                <a:solidFill>
                  <a:schemeClr val="tx1">
                    <a:lumMod val="50000"/>
                    <a:lumOff val="50000"/>
                  </a:schemeClr>
                </a:solidFill>
              </a:rPr>
              <a:t>adjudicated, and which are consistent with international human rights norms and standards</a:t>
            </a:r>
            <a:r>
              <a:rPr lang="en-GB" dirty="0"/>
              <a:t>’</a:t>
            </a:r>
            <a:r>
              <a:rPr lang="ar-SA" dirty="0"/>
              <a:t> </a:t>
            </a:r>
            <a:r>
              <a:rPr lang="en-GB" dirty="0"/>
              <a:t>(</a:t>
            </a:r>
            <a:r>
              <a:rPr lang="en-GB" dirty="0">
                <a:solidFill>
                  <a:srgbClr val="C00000"/>
                </a:solidFill>
              </a:rPr>
              <a:t>United Nations, 2004, p. 4</a:t>
            </a:r>
            <a:r>
              <a:rPr lang="en-GB" dirty="0"/>
              <a:t>).</a:t>
            </a:r>
            <a:endParaRPr lang="ar-SA" dirty="0"/>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73134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ثانيا – علاقة سيادة القانون بالتعليم</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520995" y="1825625"/>
            <a:ext cx="10832805" cy="4802186"/>
          </a:xfrm>
        </p:spPr>
        <p:txBody>
          <a:bodyPr>
            <a:norm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latin typeface="Calibri" panose="020F0502020204030204" pitchFamily="34" charset="0"/>
                <a:cs typeface="Calibri" panose="020F0502020204030204" pitchFamily="34" charset="0"/>
              </a:rPr>
              <a:t>ولكن ما علاقه قيمة سيادة القانون بقيمة النزاهة ومكافحة الفساد بشكل عام؟</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عمومية </a:t>
            </a:r>
            <a:r>
              <a:rPr lang="en-GB" sz="2800" dirty="0">
                <a:solidFill>
                  <a:srgbClr val="C00000"/>
                </a:solidFill>
                <a:latin typeface="Calibri" panose="020F0502020204030204" pitchFamily="34" charset="0"/>
                <a:cs typeface="Calibri" panose="020F0502020204030204" pitchFamily="34" charset="0"/>
              </a:rPr>
              <a:t>generality</a:t>
            </a:r>
            <a:r>
              <a:rPr lang="ar-SA" sz="2800" dirty="0">
                <a:solidFill>
                  <a:schemeClr val="tx1">
                    <a:lumMod val="50000"/>
                    <a:lumOff val="50000"/>
                  </a:schemeClr>
                </a:solidFill>
                <a:latin typeface="Calibri" panose="020F0502020204030204" pitchFamily="34" charset="0"/>
                <a:cs typeface="Calibri" panose="020F0502020204030204" pitchFamily="34" charset="0"/>
              </a:rPr>
              <a:t> قيمة سيادة القانون</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ضرورة </a:t>
            </a:r>
            <a:r>
              <a:rPr lang="en-GB" sz="2800" dirty="0">
                <a:solidFill>
                  <a:srgbClr val="C00000"/>
                </a:solidFill>
                <a:latin typeface="Calibri" panose="020F0502020204030204" pitchFamily="34" charset="0"/>
                <a:cs typeface="Calibri" panose="020F0502020204030204" pitchFamily="34" charset="0"/>
              </a:rPr>
              <a:t>necessity</a:t>
            </a:r>
            <a:r>
              <a:rPr lang="ar-SA" sz="2800" dirty="0">
                <a:solidFill>
                  <a:schemeClr val="tx1">
                    <a:lumMod val="50000"/>
                    <a:lumOff val="50000"/>
                  </a:schemeClr>
                </a:solidFill>
                <a:latin typeface="Calibri" panose="020F0502020204030204" pitchFamily="34" charset="0"/>
                <a:cs typeface="Calibri" panose="020F0502020204030204" pitchFamily="34" charset="0"/>
              </a:rPr>
              <a:t> قيمة سيادة القانون</a:t>
            </a:r>
          </a:p>
          <a:p>
            <a:pPr lvl="1" algn="r" rtl="1">
              <a:spcBef>
                <a:spcPts val="1000"/>
              </a:spcBef>
            </a:pPr>
            <a:r>
              <a:rPr lang="ar-SA" sz="2800" dirty="0">
                <a:solidFill>
                  <a:schemeClr val="tx1">
                    <a:lumMod val="50000"/>
                    <a:lumOff val="50000"/>
                  </a:schemeClr>
                </a:solidFill>
                <a:latin typeface="Calibri" panose="020F0502020204030204" pitchFamily="34" charset="0"/>
                <a:cs typeface="Calibri" panose="020F0502020204030204" pitchFamily="34" charset="0"/>
              </a:rPr>
              <a:t>وسيلة </a:t>
            </a:r>
            <a:r>
              <a:rPr lang="en-GB" sz="2800" dirty="0">
                <a:solidFill>
                  <a:srgbClr val="C00000"/>
                </a:solidFill>
                <a:latin typeface="Calibri" panose="020F0502020204030204" pitchFamily="34" charset="0"/>
                <a:cs typeface="Calibri" panose="020F0502020204030204" pitchFamily="34" charset="0"/>
              </a:rPr>
              <a:t>instrumentality</a:t>
            </a:r>
            <a:r>
              <a:rPr lang="ar-SA" sz="2800" dirty="0">
                <a:solidFill>
                  <a:schemeClr val="tx1">
                    <a:lumMod val="50000"/>
                    <a:lumOff val="50000"/>
                  </a:schemeClr>
                </a:solidFill>
                <a:latin typeface="Calibri" panose="020F0502020204030204" pitchFamily="34" charset="0"/>
                <a:cs typeface="Calibri" panose="020F0502020204030204" pitchFamily="34" charset="0"/>
              </a:rPr>
              <a:t> قيمة سيادة القانون</a:t>
            </a: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88749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C39-C158-794B-8576-0117B64A2BEA}"/>
              </a:ext>
            </a:extLst>
          </p:cNvPr>
          <p:cNvSpPr>
            <a:spLocks noGrp="1"/>
          </p:cNvSpPr>
          <p:nvPr>
            <p:ph type="title"/>
          </p:nvPr>
        </p:nvSpPr>
        <p:spPr>
          <a:xfrm>
            <a:off x="203201" y="230189"/>
            <a:ext cx="11785598" cy="1446211"/>
          </a:xfrm>
          <a:solidFill>
            <a:schemeClr val="bg1">
              <a:lumMod val="95000"/>
            </a:schemeClr>
          </a:solidFill>
        </p:spPr>
        <p:txBody>
          <a:bodyPr/>
          <a:lstStyle/>
          <a:p>
            <a:pPr algn="r" defTabSz="914400" rtl="1" eaLnBrk="1" latinLnBrk="0" hangingPunct="1">
              <a:lnSpc>
                <a:spcPct val="90000"/>
              </a:lnSpc>
              <a:spcBef>
                <a:spcPct val="0"/>
              </a:spcBef>
              <a:buNone/>
            </a:pPr>
            <a:r>
              <a:rPr lang="ar-SA" dirty="0">
                <a:latin typeface="Calibri" panose="020F0502020204030204" pitchFamily="34" charset="0"/>
                <a:cs typeface="Calibri" panose="020F0502020204030204" pitchFamily="34" charset="0"/>
              </a:rPr>
              <a:t>تابع – علاقة سيادة القانون بالتعليم</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A813E0-31FA-EB47-BF88-0C00E59573A1}"/>
              </a:ext>
            </a:extLst>
          </p:cNvPr>
          <p:cNvSpPr>
            <a:spLocks noGrp="1"/>
          </p:cNvSpPr>
          <p:nvPr>
            <p:ph idx="1"/>
          </p:nvPr>
        </p:nvSpPr>
        <p:spPr>
          <a:xfrm>
            <a:off x="520995" y="1825625"/>
            <a:ext cx="10832805" cy="4802186"/>
          </a:xfrm>
        </p:spPr>
        <p:txBody>
          <a:bodyPr>
            <a:normAutofit/>
          </a:bodyPr>
          <a:lstStyle/>
          <a:p>
            <a:pPr algn="r" rtl="1"/>
            <a:r>
              <a:rPr lang="ar-SA" sz="3200" dirty="0">
                <a:latin typeface="Calibri" panose="020F0502020204030204" pitchFamily="34" charset="0"/>
                <a:cs typeface="Calibri" panose="020F0502020204030204" pitchFamily="34" charset="0"/>
              </a:rPr>
              <a:t>القانون رقم ٢ لسنة ٢٠١٦ في شأن إنشاء الهيئة العامة لمكافحة الفساد والأحكام الخاصة بالكشف عن الذمة المالية:</a:t>
            </a:r>
          </a:p>
          <a:p>
            <a:pPr lvl="1" algn="r" rtl="1"/>
            <a:r>
              <a:rPr lang="en-GB" sz="2800" dirty="0">
                <a:latin typeface="Calibri" panose="020F0502020204030204" pitchFamily="34" charset="0"/>
                <a:cs typeface="Calibri" panose="020F0502020204030204" pitchFamily="34" charset="0"/>
              </a:rPr>
              <a:t>‘</a:t>
            </a:r>
            <a:r>
              <a:rPr lang="ar-SA" sz="2800" dirty="0">
                <a:solidFill>
                  <a:schemeClr val="tx1">
                    <a:lumMod val="50000"/>
                    <a:lumOff val="50000"/>
                  </a:schemeClr>
                </a:solidFill>
                <a:latin typeface="Calibri" panose="020F0502020204030204" pitchFamily="34" charset="0"/>
                <a:cs typeface="Calibri" panose="020F0502020204030204" pitchFamily="34" charset="0"/>
              </a:rPr>
              <a:t>٧. تشجيع وتفعيل دور مؤسسات المجتمع المدني في مكافحة الفساد </a:t>
            </a:r>
            <a:r>
              <a:rPr lang="ar-SA" sz="2800" u="sng" dirty="0">
                <a:solidFill>
                  <a:schemeClr val="tx1">
                    <a:lumMod val="50000"/>
                    <a:lumOff val="50000"/>
                  </a:schemeClr>
                </a:solidFill>
                <a:latin typeface="Calibri" panose="020F0502020204030204" pitchFamily="34" charset="0"/>
                <a:cs typeface="Calibri" panose="020F0502020204030204" pitchFamily="34" charset="0"/>
              </a:rPr>
              <a:t>وتوعية أفراد المجتمع </a:t>
            </a:r>
            <a:r>
              <a:rPr lang="ar-SA" sz="2800" u="sng" dirty="0" err="1">
                <a:solidFill>
                  <a:schemeClr val="tx1">
                    <a:lumMod val="50000"/>
                    <a:lumOff val="50000"/>
                  </a:schemeClr>
                </a:solidFill>
                <a:latin typeface="Calibri" panose="020F0502020204030204" pitchFamily="34" charset="0"/>
                <a:cs typeface="Calibri" panose="020F0502020204030204" pitchFamily="34" charset="0"/>
              </a:rPr>
              <a:t>بمخاطره</a:t>
            </a:r>
            <a:r>
              <a:rPr lang="ar-SA" sz="2800" u="sng" dirty="0">
                <a:solidFill>
                  <a:schemeClr val="tx1">
                    <a:lumMod val="50000"/>
                    <a:lumOff val="50000"/>
                  </a:schemeClr>
                </a:solidFill>
                <a:latin typeface="Calibri" panose="020F0502020204030204" pitchFamily="34" charset="0"/>
                <a:cs typeface="Calibri" panose="020F0502020204030204" pitchFamily="34" charset="0"/>
              </a:rPr>
              <a:t> وتوسيع نطاق المعرفة بوسائل وأساليب الوقاية منه</a:t>
            </a:r>
            <a:r>
              <a:rPr lang="en-GB" sz="2800" dirty="0">
                <a:latin typeface="Calibri" panose="020F0502020204030204" pitchFamily="34" charset="0"/>
                <a:cs typeface="Calibri" panose="020F0502020204030204" pitchFamily="34" charset="0"/>
              </a:rPr>
              <a:t>’</a:t>
            </a:r>
            <a:r>
              <a:rPr lang="ar-SA" sz="2800" dirty="0">
                <a:solidFill>
                  <a:schemeClr val="tx1">
                    <a:lumMod val="50000"/>
                    <a:lumOff val="50000"/>
                  </a:schemeClr>
                </a:solidFill>
                <a:latin typeface="Calibri" panose="020F0502020204030204" pitchFamily="34" charset="0"/>
                <a:cs typeface="Calibri" panose="020F0502020204030204" pitchFamily="34" charset="0"/>
              </a:rPr>
              <a:t> (</a:t>
            </a:r>
            <a:r>
              <a:rPr lang="ar-SA" sz="2800" dirty="0" err="1">
                <a:solidFill>
                  <a:srgbClr val="C00000"/>
                </a:solidFill>
                <a:latin typeface="Calibri" panose="020F0502020204030204" pitchFamily="34" charset="0"/>
                <a:cs typeface="Calibri" panose="020F0502020204030204" pitchFamily="34" charset="0"/>
              </a:rPr>
              <a:t>م</a:t>
            </a:r>
            <a:r>
              <a:rPr lang="ar-SA" sz="2800" dirty="0">
                <a:solidFill>
                  <a:srgbClr val="C00000"/>
                </a:solidFill>
                <a:latin typeface="Calibri" panose="020F0502020204030204" pitchFamily="34" charset="0"/>
                <a:cs typeface="Calibri" panose="020F0502020204030204" pitchFamily="34" charset="0"/>
              </a:rPr>
              <a:t> ٤ من القانون</a:t>
            </a:r>
            <a:r>
              <a:rPr lang="ar-SA" sz="2800" dirty="0">
                <a:solidFill>
                  <a:schemeClr val="tx1">
                    <a:lumMod val="50000"/>
                    <a:lumOff val="50000"/>
                  </a:schemeClr>
                </a:solidFill>
                <a:latin typeface="Calibri" panose="020F0502020204030204" pitchFamily="34" charset="0"/>
                <a:cs typeface="Calibri" panose="020F0502020204030204" pitchFamily="34" charset="0"/>
              </a:rPr>
              <a:t>)</a:t>
            </a:r>
          </a:p>
          <a:p>
            <a:pPr lvl="1" algn="r" rtl="1"/>
            <a:r>
              <a:rPr lang="en-GB" sz="2800" dirty="0">
                <a:latin typeface="Calibri" panose="020F0502020204030204" pitchFamily="34" charset="0"/>
                <a:cs typeface="Calibri" panose="020F0502020204030204" pitchFamily="34" charset="0"/>
              </a:rPr>
              <a:t>‘</a:t>
            </a:r>
            <a:r>
              <a:rPr lang="ar-SA" sz="2800" dirty="0">
                <a:solidFill>
                  <a:schemeClr val="tx1">
                    <a:lumMod val="50000"/>
                    <a:lumOff val="50000"/>
                  </a:schemeClr>
                </a:solidFill>
                <a:latin typeface="Calibri" panose="020F0502020204030204" pitchFamily="34" charset="0"/>
                <a:cs typeface="Calibri" panose="020F0502020204030204" pitchFamily="34" charset="0"/>
              </a:rPr>
              <a:t>١. وضع استراتيجية وطنية شاملة للنزاهة والشفافية ومكافحة الفساد ...</a:t>
            </a:r>
            <a:r>
              <a:rPr lang="en-GB" sz="2800" dirty="0">
                <a:latin typeface="Calibri" panose="020F0502020204030204" pitchFamily="34" charset="0"/>
                <a:cs typeface="Calibri" panose="020F0502020204030204" pitchFamily="34" charset="0"/>
              </a:rPr>
              <a:t>’</a:t>
            </a:r>
            <a:r>
              <a:rPr lang="ar-SA" sz="2800" dirty="0">
                <a:solidFill>
                  <a:schemeClr val="tx1">
                    <a:lumMod val="50000"/>
                    <a:lumOff val="50000"/>
                  </a:schemeClr>
                </a:solidFill>
                <a:latin typeface="Calibri" panose="020F0502020204030204" pitchFamily="34" charset="0"/>
                <a:cs typeface="Calibri" panose="020F0502020204030204" pitchFamily="34" charset="0"/>
              </a:rPr>
              <a:t> (</a:t>
            </a:r>
            <a:r>
              <a:rPr lang="ar-SA" sz="2800" dirty="0" err="1">
                <a:solidFill>
                  <a:srgbClr val="C00000"/>
                </a:solidFill>
                <a:latin typeface="Calibri" panose="020F0502020204030204" pitchFamily="34" charset="0"/>
                <a:cs typeface="Calibri" panose="020F0502020204030204" pitchFamily="34" charset="0"/>
              </a:rPr>
              <a:t>م</a:t>
            </a:r>
            <a:r>
              <a:rPr lang="ar-SA" sz="2800" dirty="0">
                <a:solidFill>
                  <a:srgbClr val="C00000"/>
                </a:solidFill>
                <a:latin typeface="Calibri" panose="020F0502020204030204" pitchFamily="34" charset="0"/>
                <a:cs typeface="Calibri" panose="020F0502020204030204" pitchFamily="34" charset="0"/>
              </a:rPr>
              <a:t> ٥ من القانون</a:t>
            </a:r>
            <a:r>
              <a:rPr lang="ar-SA" sz="2800" dirty="0">
                <a:solidFill>
                  <a:schemeClr val="tx1">
                    <a:lumMod val="50000"/>
                    <a:lumOff val="50000"/>
                  </a:schemeClr>
                </a:solidFill>
                <a:latin typeface="Calibri" panose="020F0502020204030204" pitchFamily="34" charset="0"/>
                <a:cs typeface="Calibri" panose="020F0502020204030204" pitchFamily="34" charset="0"/>
              </a:rPr>
              <a:t>)</a:t>
            </a:r>
          </a:p>
          <a:p>
            <a:pPr algn="r" rtl="1"/>
            <a:r>
              <a:rPr lang="ar-SA" sz="3200" dirty="0">
                <a:latin typeface="Calibri" panose="020F0502020204030204" pitchFamily="34" charset="0"/>
                <a:cs typeface="Calibri" panose="020F0502020204030204" pitchFamily="34" charset="0"/>
              </a:rPr>
              <a:t>استراتيجية الكويت لتعزيز النزاهة ومكافحة الفساد: 2024 – 2019</a:t>
            </a:r>
          </a:p>
          <a:p>
            <a:pPr lvl="1" algn="r" rtl="1"/>
            <a:r>
              <a:rPr lang="ar-SA" sz="2800" dirty="0">
                <a:solidFill>
                  <a:schemeClr val="tx1">
                    <a:lumMod val="50000"/>
                    <a:lumOff val="50000"/>
                  </a:schemeClr>
                </a:solidFill>
                <a:latin typeface="Calibri" panose="020F0502020204030204" pitchFamily="34" charset="0"/>
                <a:cs typeface="Calibri" panose="020F0502020204030204" pitchFamily="34" charset="0"/>
              </a:rPr>
              <a:t>المحور الثالث: المجتمع</a:t>
            </a:r>
          </a:p>
          <a:p>
            <a:pPr lvl="1" algn="r" rtl="1"/>
            <a:r>
              <a:rPr lang="ar-SA" sz="2800" dirty="0">
                <a:solidFill>
                  <a:schemeClr val="tx1">
                    <a:lumMod val="50000"/>
                    <a:lumOff val="50000"/>
                  </a:schemeClr>
                </a:solidFill>
                <a:latin typeface="Calibri" panose="020F0502020204030204" pitchFamily="34" charset="0"/>
                <a:cs typeface="Calibri" panose="020F0502020204030204" pitchFamily="34" charset="0"/>
              </a:rPr>
              <a:t>الأولية التاسعة. دور التربية والتعليم</a:t>
            </a:r>
          </a:p>
        </p:txBody>
      </p:sp>
      <p:pic>
        <p:nvPicPr>
          <p:cNvPr id="4" name="Picture 3" descr="A picture containing drawing&#10;&#10;Description automatically generated">
            <a:extLst>
              <a:ext uri="{FF2B5EF4-FFF2-40B4-BE49-F238E27FC236}">
                <a16:creationId xmlns:a16="http://schemas.microsoft.com/office/drawing/2014/main" id="{0B385E95-D13C-AA4B-B9B0-8515AD87DD7E}"/>
              </a:ext>
            </a:extLst>
          </p:cNvPr>
          <p:cNvPicPr>
            <a:picLocks noChangeAspect="1"/>
          </p:cNvPicPr>
          <p:nvPr/>
        </p:nvPicPr>
        <p:blipFill>
          <a:blip r:embed="rId2"/>
          <a:stretch>
            <a:fillRect/>
          </a:stretch>
        </p:blipFill>
        <p:spPr>
          <a:xfrm>
            <a:off x="203201" y="230188"/>
            <a:ext cx="2794000" cy="965200"/>
          </a:xfrm>
          <a:prstGeom prst="rect">
            <a:avLst/>
          </a:prstGeom>
        </p:spPr>
      </p:pic>
      <p:sp>
        <p:nvSpPr>
          <p:cNvPr id="5" name="TextBox 4">
            <a:extLst>
              <a:ext uri="{FF2B5EF4-FFF2-40B4-BE49-F238E27FC236}">
                <a16:creationId xmlns:a16="http://schemas.microsoft.com/office/drawing/2014/main" id="{8B510963-CC62-0B4B-89B2-C9A48BA05AB4}"/>
              </a:ext>
            </a:extLst>
          </p:cNvPr>
          <p:cNvSpPr txBox="1"/>
          <p:nvPr/>
        </p:nvSpPr>
        <p:spPr>
          <a:xfrm>
            <a:off x="9719733" y="677333"/>
            <a:ext cx="184731" cy="369332"/>
          </a:xfrm>
          <a:prstGeom prst="rect">
            <a:avLst/>
          </a:prstGeom>
          <a:noFill/>
        </p:spPr>
        <p:txBody>
          <a:bodyPr wrap="none" rtlCol="0">
            <a:spAutoFit/>
          </a:bodyPr>
          <a:lstStyle/>
          <a:p>
            <a:pPr marL="0" algn="r" defTabSz="914400" rtl="1" eaLnBrk="1" latinLnBrk="0" hangingPunct="1"/>
            <a:endParaRPr lang="en-US"/>
          </a:p>
        </p:txBody>
      </p:sp>
    </p:spTree>
    <p:extLst>
      <p:ext uri="{BB962C8B-B14F-4D97-AF65-F5344CB8AC3E}">
        <p14:creationId xmlns:p14="http://schemas.microsoft.com/office/powerpoint/2010/main" val="3068552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4087</TotalTime>
  <Words>961</Words>
  <Application>Microsoft Macintosh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سيادة القانون في التعليم وتعزيز النزاهة </vt:lpstr>
      <vt:lpstr>مقدمة</vt:lpstr>
      <vt:lpstr>اولا – سيادة القانون Rule of Law</vt:lpstr>
      <vt:lpstr>تابع – سيادة القانون Rule of Law</vt:lpstr>
      <vt:lpstr>تابع – سيادة القانون Rule of Law</vt:lpstr>
      <vt:lpstr>تابع – سيادة القانون Rule of Law</vt:lpstr>
      <vt:lpstr>تابع – سيادة القانون Rule of Law</vt:lpstr>
      <vt:lpstr>ثانيا – علاقة سيادة القانون بالتعليم</vt:lpstr>
      <vt:lpstr>تابع – علاقة سيادة القانون بالتعليم</vt:lpstr>
      <vt:lpstr>ثالثا – التقرير المشترك بين UNESCO وUNODC</vt:lpstr>
      <vt:lpstr>تابع – التقرير المشترك بين UNESCO وUNODC</vt:lpstr>
      <vt:lpstr>تابع – التقرير المشترك بين UNESCO وUNODC</vt:lpstr>
      <vt:lpstr>الخاتمة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الاجراءات والمحاكمات الجزائية الكويتية </dc:title>
  <dc:creator>Khaled S. Al-Rashidi</dc:creator>
  <cp:lastModifiedBy>Khaled Alrashidi</cp:lastModifiedBy>
  <cp:revision>103</cp:revision>
  <dcterms:created xsi:type="dcterms:W3CDTF">2020-07-07T19:16:22Z</dcterms:created>
  <dcterms:modified xsi:type="dcterms:W3CDTF">2021-07-28T09:53:46Z</dcterms:modified>
</cp:coreProperties>
</file>